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 id="2147483684" r:id="rId2"/>
  </p:sldMasterIdLst>
  <p:notesMasterIdLst>
    <p:notesMasterId r:id="rId18"/>
  </p:notesMasterIdLst>
  <p:handoutMasterIdLst>
    <p:handoutMasterId r:id="rId19"/>
  </p:handoutMasterIdLst>
  <p:sldIdLst>
    <p:sldId id="262" r:id="rId3"/>
    <p:sldId id="264" r:id="rId4"/>
    <p:sldId id="268" r:id="rId5"/>
    <p:sldId id="269" r:id="rId6"/>
    <p:sldId id="270" r:id="rId7"/>
    <p:sldId id="271" r:id="rId8"/>
    <p:sldId id="272" r:id="rId9"/>
    <p:sldId id="273" r:id="rId10"/>
    <p:sldId id="274" r:id="rId11"/>
    <p:sldId id="276" r:id="rId12"/>
    <p:sldId id="277" r:id="rId13"/>
    <p:sldId id="278" r:id="rId14"/>
    <p:sldId id="279" r:id="rId15"/>
    <p:sldId id="280" r:id="rId16"/>
    <p:sldId id="281" r:id="rId17"/>
  </p:sldIdLst>
  <p:sldSz cx="9144000" cy="6858000" type="screen4x3"/>
  <p:notesSz cx="6769100" cy="9906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EEA"/>
    <a:srgbClr val="F3422F"/>
    <a:srgbClr val="F66B5C"/>
    <a:srgbClr val="08528F"/>
    <a:srgbClr val="385ECF"/>
    <a:srgbClr val="477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578" autoAdjust="0"/>
    <p:restoredTop sz="89744" autoAdjust="0"/>
  </p:normalViewPr>
  <p:slideViewPr>
    <p:cSldViewPr>
      <p:cViewPr varScale="1">
        <p:scale>
          <a:sx n="68" d="100"/>
          <a:sy n="68" d="100"/>
        </p:scale>
        <p:origin x="-119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hmerav\Local%20Settings\Temp\notes4DFC0C\~1149047.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Arial"/>
                <a:ea typeface="Arial"/>
                <a:cs typeface="Arial"/>
              </a:defRPr>
            </a:pPr>
            <a:r>
              <a:rPr lang="he-IL"/>
              <a:t>תוחלת חיים בלידה, השוואה בינ"ל, 1991-2009</a:t>
            </a:r>
          </a:p>
        </c:rich>
      </c:tx>
      <c:layout/>
      <c:overlay val="0"/>
    </c:title>
    <c:autoTitleDeleted val="0"/>
    <c:plotArea>
      <c:layout/>
      <c:lineChart>
        <c:grouping val="standard"/>
        <c:varyColors val="0"/>
        <c:ser>
          <c:idx val="1"/>
          <c:order val="0"/>
          <c:tx>
            <c:strRef>
              <c:f>'תוחלת חיים בלידה מדינות נבחרות'!$A$3</c:f>
              <c:strCache>
                <c:ptCount val="1"/>
                <c:pt idx="0">
                  <c:v>Australia</c:v>
                </c:pt>
              </c:strCache>
            </c:strRef>
          </c:tx>
          <c:marker>
            <c:symbol val="none"/>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נבחרות'!$B$3:$T$3</c:f>
              <c:numCache>
                <c:formatCode>#,##0.00</c:formatCode>
                <c:ptCount val="19"/>
                <c:pt idx="0">
                  <c:v>77.275609756097595</c:v>
                </c:pt>
                <c:pt idx="1">
                  <c:v>77.378048780487802</c:v>
                </c:pt>
                <c:pt idx="2">
                  <c:v>77.878048780487802</c:v>
                </c:pt>
                <c:pt idx="3">
                  <c:v>77.878048780487802</c:v>
                </c:pt>
                <c:pt idx="4">
                  <c:v>77.829268292682897</c:v>
                </c:pt>
                <c:pt idx="5">
                  <c:v>78.078048780487805</c:v>
                </c:pt>
                <c:pt idx="6">
                  <c:v>78.480487804878095</c:v>
                </c:pt>
                <c:pt idx="7">
                  <c:v>78.631707317073193</c:v>
                </c:pt>
                <c:pt idx="8">
                  <c:v>78.931707317073204</c:v>
                </c:pt>
                <c:pt idx="9">
                  <c:v>79.234146341463401</c:v>
                </c:pt>
                <c:pt idx="10">
                  <c:v>79.634146341463406</c:v>
                </c:pt>
                <c:pt idx="11">
                  <c:v>79.936585365853702</c:v>
                </c:pt>
                <c:pt idx="12">
                  <c:v>80.239024390243898</c:v>
                </c:pt>
                <c:pt idx="13">
                  <c:v>80.490243902439005</c:v>
                </c:pt>
                <c:pt idx="14">
                  <c:v>80.841463414634106</c:v>
                </c:pt>
                <c:pt idx="15">
                  <c:v>81.041463414634194</c:v>
                </c:pt>
                <c:pt idx="16">
                  <c:v>81.292682926829301</c:v>
                </c:pt>
                <c:pt idx="17">
                  <c:v>81.395121951219494</c:v>
                </c:pt>
                <c:pt idx="18">
                  <c:v>81.543902439024393</c:v>
                </c:pt>
              </c:numCache>
            </c:numRef>
          </c:val>
          <c:smooth val="0"/>
        </c:ser>
        <c:ser>
          <c:idx val="2"/>
          <c:order val="1"/>
          <c:tx>
            <c:strRef>
              <c:f>'תוחלת חיים בלידה מדינות נבחרות'!$A$4</c:f>
              <c:strCache>
                <c:ptCount val="1"/>
                <c:pt idx="0">
                  <c:v>Canada</c:v>
                </c:pt>
              </c:strCache>
            </c:strRef>
          </c:tx>
          <c:marker>
            <c:symbol val="none"/>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נבחרות'!$B$4:$T$4</c:f>
              <c:numCache>
                <c:formatCode>#,##0.00</c:formatCode>
                <c:ptCount val="19"/>
                <c:pt idx="0">
                  <c:v>77.553414634146407</c:v>
                </c:pt>
                <c:pt idx="1">
                  <c:v>77.320731707317094</c:v>
                </c:pt>
                <c:pt idx="2">
                  <c:v>77.6851219512195</c:v>
                </c:pt>
                <c:pt idx="3">
                  <c:v>77.861951219512207</c:v>
                </c:pt>
                <c:pt idx="4">
                  <c:v>77.977560975609805</c:v>
                </c:pt>
                <c:pt idx="5">
                  <c:v>78.230487804878095</c:v>
                </c:pt>
                <c:pt idx="6">
                  <c:v>78.480487804878095</c:v>
                </c:pt>
                <c:pt idx="7">
                  <c:v>78.662439024390196</c:v>
                </c:pt>
                <c:pt idx="8">
                  <c:v>78.8829268292683</c:v>
                </c:pt>
                <c:pt idx="9">
                  <c:v>79.236585365853699</c:v>
                </c:pt>
                <c:pt idx="10">
                  <c:v>79.487804878048806</c:v>
                </c:pt>
                <c:pt idx="11">
                  <c:v>79.590243902438999</c:v>
                </c:pt>
                <c:pt idx="12">
                  <c:v>79.839024390243907</c:v>
                </c:pt>
                <c:pt idx="13">
                  <c:v>80.141463414634103</c:v>
                </c:pt>
                <c:pt idx="14">
                  <c:v>80.292682926829301</c:v>
                </c:pt>
                <c:pt idx="15">
                  <c:v>80.643902439024401</c:v>
                </c:pt>
                <c:pt idx="16">
                  <c:v>80.804390243902404</c:v>
                </c:pt>
                <c:pt idx="17">
                  <c:v>80.964878048780506</c:v>
                </c:pt>
                <c:pt idx="18">
                  <c:v>81.2207317073171</c:v>
                </c:pt>
              </c:numCache>
            </c:numRef>
          </c:val>
          <c:smooth val="0"/>
        </c:ser>
        <c:ser>
          <c:idx val="5"/>
          <c:order val="2"/>
          <c:tx>
            <c:strRef>
              <c:f>'תוחלת חיים בלידה מדינות נבחרות'!$A$7</c:f>
              <c:strCache>
                <c:ptCount val="1"/>
                <c:pt idx="0">
                  <c:v>France</c:v>
                </c:pt>
              </c:strCache>
            </c:strRef>
          </c:tx>
          <c:marker>
            <c:symbol val="none"/>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נבחרות'!$B$7:$T$7</c:f>
              <c:numCache>
                <c:formatCode>#,##0.00</c:formatCode>
                <c:ptCount val="19"/>
                <c:pt idx="0">
                  <c:v>76.92</c:v>
                </c:pt>
                <c:pt idx="1">
                  <c:v>77.2048780487805</c:v>
                </c:pt>
                <c:pt idx="2">
                  <c:v>77.261219512195098</c:v>
                </c:pt>
                <c:pt idx="3">
                  <c:v>77.676097560975606</c:v>
                </c:pt>
                <c:pt idx="4">
                  <c:v>77.783414634146396</c:v>
                </c:pt>
                <c:pt idx="5">
                  <c:v>78.004878048780498</c:v>
                </c:pt>
                <c:pt idx="6">
                  <c:v>78.356097560975599</c:v>
                </c:pt>
                <c:pt idx="7">
                  <c:v>78.456097560975607</c:v>
                </c:pt>
                <c:pt idx="8">
                  <c:v>78.607317073170705</c:v>
                </c:pt>
                <c:pt idx="9">
                  <c:v>78.958536585365906</c:v>
                </c:pt>
                <c:pt idx="10">
                  <c:v>79.0585365853659</c:v>
                </c:pt>
                <c:pt idx="11">
                  <c:v>79.260975609756102</c:v>
                </c:pt>
                <c:pt idx="12">
                  <c:v>79.2634146341464</c:v>
                </c:pt>
                <c:pt idx="13">
                  <c:v>80.163414634146307</c:v>
                </c:pt>
                <c:pt idx="14">
                  <c:v>80.114634146341501</c:v>
                </c:pt>
                <c:pt idx="15">
                  <c:v>80.514634146341507</c:v>
                </c:pt>
                <c:pt idx="16">
                  <c:v>80.814634146341504</c:v>
                </c:pt>
                <c:pt idx="17">
                  <c:v>80.868292682926807</c:v>
                </c:pt>
                <c:pt idx="18">
                  <c:v>81.068292682926796</c:v>
                </c:pt>
              </c:numCache>
            </c:numRef>
          </c:val>
          <c:smooth val="0"/>
        </c:ser>
        <c:ser>
          <c:idx val="6"/>
          <c:order val="3"/>
          <c:tx>
            <c:strRef>
              <c:f>'תוחלת חיים בלידה מדינות נבחרות'!$A$8</c:f>
              <c:strCache>
                <c:ptCount val="1"/>
                <c:pt idx="0">
                  <c:v>Israel</c:v>
                </c:pt>
              </c:strCache>
            </c:strRef>
          </c:tx>
          <c:spPr>
            <a:ln>
              <a:solidFill>
                <a:srgbClr val="FF0000"/>
              </a:solidFill>
            </a:ln>
          </c:spPr>
          <c:marker>
            <c:symbol val="diamond"/>
            <c:size val="7"/>
            <c:spPr>
              <a:solidFill>
                <a:srgbClr val="FF0000"/>
              </a:solidFill>
              <a:ln>
                <a:solidFill>
                  <a:srgbClr val="FF0000"/>
                </a:solidFill>
              </a:ln>
            </c:spPr>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נבחרות'!$B$8:$T$8</c:f>
              <c:numCache>
                <c:formatCode>#,##0.00</c:formatCode>
                <c:ptCount val="19"/>
                <c:pt idx="0">
                  <c:v>76.758536585365903</c:v>
                </c:pt>
                <c:pt idx="1">
                  <c:v>76.504878048780498</c:v>
                </c:pt>
                <c:pt idx="2">
                  <c:v>77.153658536585397</c:v>
                </c:pt>
                <c:pt idx="3">
                  <c:v>77.402439024390304</c:v>
                </c:pt>
                <c:pt idx="4">
                  <c:v>77.451219512195095</c:v>
                </c:pt>
                <c:pt idx="5">
                  <c:v>78.104878048780506</c:v>
                </c:pt>
                <c:pt idx="6">
                  <c:v>78</c:v>
                </c:pt>
                <c:pt idx="7">
                  <c:v>78.148780487804899</c:v>
                </c:pt>
                <c:pt idx="8">
                  <c:v>78.658536585365894</c:v>
                </c:pt>
                <c:pt idx="9">
                  <c:v>78.953658536585394</c:v>
                </c:pt>
                <c:pt idx="10">
                  <c:v>79.407317073170702</c:v>
                </c:pt>
                <c:pt idx="11">
                  <c:v>79.451219512195095</c:v>
                </c:pt>
                <c:pt idx="12">
                  <c:v>79.648780487804899</c:v>
                </c:pt>
                <c:pt idx="13">
                  <c:v>80.146341463414601</c:v>
                </c:pt>
                <c:pt idx="14">
                  <c:v>80.151219512195098</c:v>
                </c:pt>
                <c:pt idx="15">
                  <c:v>80.304878048780495</c:v>
                </c:pt>
                <c:pt idx="16">
                  <c:v>80.604878048780506</c:v>
                </c:pt>
                <c:pt idx="17">
                  <c:v>81.002439024390299</c:v>
                </c:pt>
                <c:pt idx="18">
                  <c:v>81.553658536585402</c:v>
                </c:pt>
              </c:numCache>
            </c:numRef>
          </c:val>
          <c:smooth val="0"/>
        </c:ser>
        <c:ser>
          <c:idx val="10"/>
          <c:order val="4"/>
          <c:tx>
            <c:strRef>
              <c:f>'תוחלת חיים בלידה מדינות נבחרות'!$A$12</c:f>
              <c:strCache>
                <c:ptCount val="1"/>
                <c:pt idx="0">
                  <c:v>United Kingdom</c:v>
                </c:pt>
              </c:strCache>
            </c:strRef>
          </c:tx>
          <c:marker>
            <c:symbol val="none"/>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נבחרות'!$B$12:$T$12</c:f>
              <c:numCache>
                <c:formatCode>#,##0.00</c:formatCode>
                <c:ptCount val="19"/>
                <c:pt idx="0">
                  <c:v>76.082926829268303</c:v>
                </c:pt>
                <c:pt idx="1">
                  <c:v>76.434146341463403</c:v>
                </c:pt>
                <c:pt idx="2">
                  <c:v>76.385365853658499</c:v>
                </c:pt>
                <c:pt idx="3">
                  <c:v>76.885365853658499</c:v>
                </c:pt>
                <c:pt idx="4">
                  <c:v>76.836585365853693</c:v>
                </c:pt>
                <c:pt idx="5">
                  <c:v>77.0878048780488</c:v>
                </c:pt>
                <c:pt idx="6">
                  <c:v>77.210975609756105</c:v>
                </c:pt>
                <c:pt idx="7">
                  <c:v>77.190243902438993</c:v>
                </c:pt>
                <c:pt idx="8">
                  <c:v>77.390243902438996</c:v>
                </c:pt>
                <c:pt idx="9">
                  <c:v>77.741463414634197</c:v>
                </c:pt>
                <c:pt idx="10">
                  <c:v>77.992682926829303</c:v>
                </c:pt>
                <c:pt idx="11">
                  <c:v>78.143902439024401</c:v>
                </c:pt>
                <c:pt idx="12">
                  <c:v>78.446341463414598</c:v>
                </c:pt>
                <c:pt idx="13">
                  <c:v>78.746341463414595</c:v>
                </c:pt>
                <c:pt idx="14">
                  <c:v>79.048780487804905</c:v>
                </c:pt>
                <c:pt idx="15">
                  <c:v>79.248780487804893</c:v>
                </c:pt>
                <c:pt idx="16">
                  <c:v>79.448780487804896</c:v>
                </c:pt>
                <c:pt idx="17">
                  <c:v>79.599999999999994</c:v>
                </c:pt>
                <c:pt idx="18">
                  <c:v>80.051219512195104</c:v>
                </c:pt>
              </c:numCache>
            </c:numRef>
          </c:val>
          <c:smooth val="0"/>
        </c:ser>
        <c:ser>
          <c:idx val="11"/>
          <c:order val="5"/>
          <c:tx>
            <c:strRef>
              <c:f>'תוחלת חיים בלידה מדינות נבחרות'!$A$13</c:f>
              <c:strCache>
                <c:ptCount val="1"/>
                <c:pt idx="0">
                  <c:v>United States</c:v>
                </c:pt>
              </c:strCache>
            </c:strRef>
          </c:tx>
          <c:spPr>
            <a:ln>
              <a:solidFill>
                <a:srgbClr val="7030A0"/>
              </a:solidFill>
            </a:ln>
          </c:spPr>
          <c:marker>
            <c:symbol val="none"/>
          </c:marker>
          <c:cat>
            <c:numRef>
              <c:f>'תוחלת חיים בלידה מדינות נבחרות'!$B$1:$T$1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cat>
          <c:val>
            <c:numRef>
              <c:f>'תוחלת חיים בלידה מדינות נבחרות'!$B$13:$T$13</c:f>
              <c:numCache>
                <c:formatCode>#,##0.00</c:formatCode>
                <c:ptCount val="19"/>
                <c:pt idx="0">
                  <c:v>75.365853658536594</c:v>
                </c:pt>
                <c:pt idx="1">
                  <c:v>75.642195121951204</c:v>
                </c:pt>
                <c:pt idx="2">
                  <c:v>75.419512195121996</c:v>
                </c:pt>
                <c:pt idx="3">
                  <c:v>75.574390243902499</c:v>
                </c:pt>
                <c:pt idx="4">
                  <c:v>75.621951219512198</c:v>
                </c:pt>
                <c:pt idx="5">
                  <c:v>75.996585365853704</c:v>
                </c:pt>
                <c:pt idx="6">
                  <c:v>76.126829268292695</c:v>
                </c:pt>
                <c:pt idx="7">
                  <c:v>76.586097560975603</c:v>
                </c:pt>
                <c:pt idx="8">
                  <c:v>76.934146341463403</c:v>
                </c:pt>
                <c:pt idx="9">
                  <c:v>77.034146341463398</c:v>
                </c:pt>
                <c:pt idx="10">
                  <c:v>77.034146341463398</c:v>
                </c:pt>
                <c:pt idx="11">
                  <c:v>77.236585365853699</c:v>
                </c:pt>
                <c:pt idx="12">
                  <c:v>77.140731707317101</c:v>
                </c:pt>
                <c:pt idx="13">
                  <c:v>77.425121951219495</c:v>
                </c:pt>
                <c:pt idx="14">
                  <c:v>77.736585365853699</c:v>
                </c:pt>
                <c:pt idx="15">
                  <c:v>77.985365853658607</c:v>
                </c:pt>
                <c:pt idx="16">
                  <c:v>78.1756097560976</c:v>
                </c:pt>
                <c:pt idx="17">
                  <c:v>78.439024390243901</c:v>
                </c:pt>
                <c:pt idx="18">
                  <c:v>78.658536585365894</c:v>
                </c:pt>
              </c:numCache>
            </c:numRef>
          </c:val>
          <c:smooth val="0"/>
        </c:ser>
        <c:dLbls>
          <c:showLegendKey val="0"/>
          <c:showVal val="0"/>
          <c:showCatName val="0"/>
          <c:showSerName val="0"/>
          <c:showPercent val="0"/>
          <c:showBubbleSize val="0"/>
        </c:dLbls>
        <c:marker val="1"/>
        <c:smooth val="0"/>
        <c:axId val="81529856"/>
        <c:axId val="81543936"/>
      </c:lineChart>
      <c:catAx>
        <c:axId val="81529856"/>
        <c:scaling>
          <c:orientation val="minMax"/>
        </c:scaling>
        <c:delete val="0"/>
        <c:axPos val="b"/>
        <c:numFmt formatCode="General" sourceLinked="1"/>
        <c:majorTickMark val="none"/>
        <c:minorTickMark val="none"/>
        <c:tickLblPos val="nextTo"/>
        <c:txPr>
          <a:bodyPr rot="-2700000" vert="horz"/>
          <a:lstStyle/>
          <a:p>
            <a:pPr>
              <a:defRPr sz="1000" b="0" i="0" u="none" strike="noStrike" baseline="0">
                <a:solidFill>
                  <a:srgbClr val="000000"/>
                </a:solidFill>
                <a:latin typeface="Arial"/>
                <a:ea typeface="Arial"/>
                <a:cs typeface="Arial"/>
              </a:defRPr>
            </a:pPr>
            <a:endParaRPr lang="he-IL"/>
          </a:p>
        </c:txPr>
        <c:crossAx val="81543936"/>
        <c:crosses val="autoZero"/>
        <c:auto val="1"/>
        <c:lblAlgn val="ctr"/>
        <c:lblOffset val="100"/>
        <c:noMultiLvlLbl val="0"/>
      </c:catAx>
      <c:valAx>
        <c:axId val="81543936"/>
        <c:scaling>
          <c:orientation val="minMax"/>
          <c:min val="74"/>
        </c:scaling>
        <c:delete val="0"/>
        <c:axPos val="l"/>
        <c:majorGridlines/>
        <c:title>
          <c:tx>
            <c:rich>
              <a:bodyPr/>
              <a:lstStyle/>
              <a:p>
                <a:pPr>
                  <a:defRPr sz="1000" b="1" i="0" u="none" strike="noStrike" baseline="0">
                    <a:solidFill>
                      <a:srgbClr val="000000"/>
                    </a:solidFill>
                    <a:latin typeface="Arial"/>
                    <a:ea typeface="Arial"/>
                    <a:cs typeface="Arial"/>
                  </a:defRPr>
                </a:pPr>
                <a:r>
                  <a:rPr lang="he-IL"/>
                  <a:t>שנים</a:t>
                </a:r>
              </a:p>
            </c:rich>
          </c:tx>
          <c:layout/>
          <c:overlay val="0"/>
        </c:title>
        <c:numFmt formatCode="#,##0.00" sourceLinked="1"/>
        <c:majorTickMark val="none"/>
        <c:minorTickMark val="none"/>
        <c:tickLblPos val="nextTo"/>
        <c:txPr>
          <a:bodyPr rot="0" vert="horz"/>
          <a:lstStyle/>
          <a:p>
            <a:pPr>
              <a:defRPr sz="1000" b="0" i="0" u="none" strike="noStrike" baseline="0">
                <a:solidFill>
                  <a:srgbClr val="000000"/>
                </a:solidFill>
                <a:latin typeface="Arial"/>
                <a:ea typeface="Arial"/>
                <a:cs typeface="Arial"/>
              </a:defRPr>
            </a:pPr>
            <a:endParaRPr lang="he-IL"/>
          </a:p>
        </c:txPr>
        <c:crossAx val="81529856"/>
        <c:crosses val="autoZero"/>
        <c:crossBetween val="between"/>
      </c:valAx>
    </c:plotArea>
    <c:legend>
      <c:legendPos val="r"/>
      <c:layout/>
      <c:overlay val="0"/>
      <c:txPr>
        <a:bodyPr/>
        <a:lstStyle/>
        <a:p>
          <a:pPr>
            <a:defRPr sz="920" b="0" i="0" u="none" strike="noStrike" baseline="0">
              <a:solidFill>
                <a:srgbClr val="000000"/>
              </a:solidFill>
              <a:latin typeface="Arial"/>
              <a:ea typeface="Arial"/>
              <a:cs typeface="Arial"/>
            </a:defRPr>
          </a:pPr>
          <a:endParaRPr lang="he-IL"/>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he-IL"/>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E2F98-EA63-46E4-927F-7093F98788CB}" type="doc">
      <dgm:prSet loTypeId="urn:microsoft.com/office/officeart/2005/8/layout/target3" loCatId="list" qsTypeId="urn:microsoft.com/office/officeart/2005/8/quickstyle/simple4" qsCatId="simple" csTypeId="urn:microsoft.com/office/officeart/2005/8/colors/accent1_3" csCatId="accent1" phldr="1"/>
      <dgm:spPr/>
      <dgm:t>
        <a:bodyPr/>
        <a:lstStyle/>
        <a:p>
          <a:pPr rtl="1"/>
          <a:endParaRPr lang="he-IL"/>
        </a:p>
      </dgm:t>
    </dgm:pt>
    <dgm:pt modelId="{953A704D-3AF3-47E3-9CAF-A55B0139C0A6}">
      <dgm:prSet phldrT="[טקסט]" custT="1"/>
      <dgm:spPr>
        <a:ln w="28575">
          <a:solidFill>
            <a:schemeClr val="accent1"/>
          </a:solidFill>
        </a:ln>
      </dgm:spPr>
      <dgm:t>
        <a:bodyPr/>
        <a:lstStyle/>
        <a:p>
          <a:pPr rtl="1"/>
          <a:r>
            <a:rPr lang="he-IL" sz="3200" b="1" dirty="0" smtClean="0">
              <a:effectLst>
                <a:outerShdw blurRad="38100" dist="38100" dir="2700000" algn="tl">
                  <a:srgbClr val="000000">
                    <a:alpha val="43137"/>
                  </a:srgbClr>
                </a:outerShdw>
              </a:effectLst>
              <a:cs typeface="+mn-cs"/>
            </a:rPr>
            <a:t>ביטוח</a:t>
          </a:r>
          <a:r>
            <a:rPr lang="en-US" sz="3200" b="1" dirty="0" smtClean="0">
              <a:effectLst>
                <a:outerShdw blurRad="38100" dist="38100" dir="2700000" algn="tl">
                  <a:srgbClr val="000000">
                    <a:alpha val="43137"/>
                  </a:srgbClr>
                </a:outerShdw>
              </a:effectLst>
              <a:cs typeface="+mn-cs"/>
            </a:rPr>
            <a:t> </a:t>
          </a:r>
          <a:r>
            <a:rPr lang="he-IL" sz="3200" b="1" dirty="0" smtClean="0">
              <a:effectLst>
                <a:outerShdw blurRad="38100" dist="38100" dir="2700000" algn="tl">
                  <a:srgbClr val="000000">
                    <a:alpha val="43137"/>
                  </a:srgbClr>
                </a:outerShdw>
              </a:effectLst>
              <a:cs typeface="+mn-cs"/>
            </a:rPr>
            <a:t>לאומי</a:t>
          </a:r>
          <a:endParaRPr lang="he-IL" sz="3200" b="1" dirty="0">
            <a:effectLst>
              <a:outerShdw blurRad="38100" dist="38100" dir="2700000" algn="tl">
                <a:srgbClr val="000000">
                  <a:alpha val="43137"/>
                </a:srgbClr>
              </a:outerShdw>
            </a:effectLst>
            <a:cs typeface="+mn-cs"/>
          </a:endParaRPr>
        </a:p>
      </dgm:t>
    </dgm:pt>
    <dgm:pt modelId="{5A97AE8A-A0F9-4C95-AA57-C651A61C4088}" type="parTrans" cxnId="{9F4DC466-F370-4081-9F3C-03CE9D563761}">
      <dgm:prSet/>
      <dgm:spPr/>
      <dgm:t>
        <a:bodyPr/>
        <a:lstStyle/>
        <a:p>
          <a:pPr rtl="1"/>
          <a:endParaRPr lang="he-IL"/>
        </a:p>
      </dgm:t>
    </dgm:pt>
    <dgm:pt modelId="{B0469518-6CBF-439E-BDFC-859DD41482AB}" type="sibTrans" cxnId="{9F4DC466-F370-4081-9F3C-03CE9D563761}">
      <dgm:prSet/>
      <dgm:spPr/>
      <dgm:t>
        <a:bodyPr/>
        <a:lstStyle/>
        <a:p>
          <a:pPr rtl="1"/>
          <a:endParaRPr lang="he-IL"/>
        </a:p>
      </dgm:t>
    </dgm:pt>
    <dgm:pt modelId="{2A4573BA-6E98-4CE2-93FC-DE49C4FA314A}">
      <dgm:prSet phldrT="[טקסט]" custT="1"/>
      <dgm:spPr/>
      <dgm:t>
        <a:bodyPr/>
        <a:lstStyle/>
        <a:p>
          <a:pPr algn="r" rtl="1"/>
          <a:r>
            <a:rPr lang="he-IL" sz="1400" dirty="0" smtClean="0">
              <a:solidFill>
                <a:srgbClr val="000000"/>
              </a:solidFill>
              <a:latin typeface="Arial" pitchFamily="34" charset="0"/>
              <a:cs typeface="Arial"/>
            </a:rPr>
            <a:t>קצבה עם מקסימום וותק - </a:t>
          </a:r>
          <a:r>
            <a:rPr lang="he-IL" sz="1400" b="1" dirty="0" smtClean="0">
              <a:solidFill>
                <a:srgbClr val="000000"/>
              </a:solidFill>
              <a:latin typeface="Arial" pitchFamily="34" charset="0"/>
              <a:cs typeface="Arial"/>
            </a:rPr>
            <a:t>2,253</a:t>
          </a:r>
          <a:r>
            <a:rPr lang="he-IL" sz="1400" dirty="0" smtClean="0">
              <a:solidFill>
                <a:srgbClr val="000000"/>
              </a:solidFill>
              <a:latin typeface="Arial" pitchFamily="34" charset="0"/>
              <a:cs typeface="Arial"/>
            </a:rPr>
            <a:t> </a:t>
          </a:r>
          <a:r>
            <a:rPr lang="he-IL" sz="1400" b="1" dirty="0" smtClean="0">
              <a:solidFill>
                <a:srgbClr val="000000"/>
              </a:solidFill>
              <a:latin typeface="Arial" pitchFamily="34" charset="0"/>
              <a:cs typeface="Arial"/>
            </a:rPr>
            <a:t>ש"ח </a:t>
          </a:r>
          <a:endParaRPr lang="he-IL" sz="1400" b="1" dirty="0">
            <a:cs typeface="+mn-cs"/>
          </a:endParaRPr>
        </a:p>
      </dgm:t>
    </dgm:pt>
    <dgm:pt modelId="{2A39CCBB-968B-4A2D-ADAA-D72FBC127E4F}" type="parTrans" cxnId="{AF6BFD4B-8912-498D-9280-D2B1FCFEFC88}">
      <dgm:prSet/>
      <dgm:spPr/>
      <dgm:t>
        <a:bodyPr/>
        <a:lstStyle/>
        <a:p>
          <a:pPr rtl="1"/>
          <a:endParaRPr lang="he-IL"/>
        </a:p>
      </dgm:t>
    </dgm:pt>
    <dgm:pt modelId="{96A75977-0871-4CD3-947B-ACBBACC419B0}" type="sibTrans" cxnId="{AF6BFD4B-8912-498D-9280-D2B1FCFEFC88}">
      <dgm:prSet/>
      <dgm:spPr/>
      <dgm:t>
        <a:bodyPr/>
        <a:lstStyle/>
        <a:p>
          <a:pPr rtl="1"/>
          <a:endParaRPr lang="he-IL"/>
        </a:p>
      </dgm:t>
    </dgm:pt>
    <dgm:pt modelId="{8EE4F90F-4764-47F8-BA94-2A636659584C}">
      <dgm:prSet phldrT="[טקסט]" custT="1"/>
      <dgm:spPr>
        <a:ln w="28575">
          <a:solidFill>
            <a:schemeClr val="accent1"/>
          </a:solidFill>
        </a:ln>
      </dgm:spPr>
      <dgm:t>
        <a:bodyPr/>
        <a:lstStyle/>
        <a:p>
          <a:pPr rtl="1"/>
          <a:r>
            <a:rPr lang="he-IL" sz="3200" b="1" dirty="0" smtClean="0">
              <a:effectLst>
                <a:outerShdw blurRad="38100" dist="38100" dir="2700000" algn="tl">
                  <a:srgbClr val="000000">
                    <a:alpha val="43137"/>
                  </a:srgbClr>
                </a:outerShdw>
              </a:effectLst>
              <a:cs typeface="+mn-cs"/>
            </a:rPr>
            <a:t>חיסכון פנסיוני</a:t>
          </a:r>
          <a:endParaRPr lang="he-IL" sz="3200" b="1" dirty="0">
            <a:effectLst>
              <a:outerShdw blurRad="38100" dist="38100" dir="2700000" algn="tl">
                <a:srgbClr val="000000">
                  <a:alpha val="43137"/>
                </a:srgbClr>
              </a:outerShdw>
            </a:effectLst>
            <a:cs typeface="+mn-cs"/>
          </a:endParaRPr>
        </a:p>
      </dgm:t>
    </dgm:pt>
    <dgm:pt modelId="{2254672F-E20A-4B30-BD86-275BF5919A93}" type="parTrans" cxnId="{BFFC09E9-E7B4-4126-9CCD-7E3592EB3693}">
      <dgm:prSet/>
      <dgm:spPr/>
      <dgm:t>
        <a:bodyPr/>
        <a:lstStyle/>
        <a:p>
          <a:pPr rtl="1"/>
          <a:endParaRPr lang="he-IL"/>
        </a:p>
      </dgm:t>
    </dgm:pt>
    <dgm:pt modelId="{18D6E4E6-0563-4E2B-84C9-F4C6681868FE}" type="sibTrans" cxnId="{BFFC09E9-E7B4-4126-9CCD-7E3592EB3693}">
      <dgm:prSet/>
      <dgm:spPr/>
      <dgm:t>
        <a:bodyPr/>
        <a:lstStyle/>
        <a:p>
          <a:pPr rtl="1"/>
          <a:endParaRPr lang="he-IL"/>
        </a:p>
      </dgm:t>
    </dgm:pt>
    <dgm:pt modelId="{F0AC433C-8B9E-4D56-AE82-D969373C3CB8}">
      <dgm:prSet phldrT="[טקסט]" custT="1"/>
      <dgm:spPr/>
      <dgm:t>
        <a:bodyPr/>
        <a:lstStyle/>
        <a:p>
          <a:pPr algn="r" rtl="1"/>
          <a:r>
            <a:rPr lang="he-IL" sz="1400" dirty="0" smtClean="0">
              <a:solidFill>
                <a:srgbClr val="000000"/>
              </a:solidFill>
              <a:cs typeface="Arial"/>
            </a:rPr>
            <a:t>קצבת זקנה, שארים ונכות</a:t>
          </a:r>
          <a:endParaRPr lang="he-IL" sz="1400" b="1" dirty="0">
            <a:cs typeface="+mn-cs"/>
          </a:endParaRPr>
        </a:p>
      </dgm:t>
    </dgm:pt>
    <dgm:pt modelId="{47F84FCA-C8B8-4509-820C-CEC70AAFCFD5}" type="parTrans" cxnId="{5E71E787-46F3-421E-8AC9-FC875591C55D}">
      <dgm:prSet/>
      <dgm:spPr/>
      <dgm:t>
        <a:bodyPr/>
        <a:lstStyle/>
        <a:p>
          <a:pPr rtl="1"/>
          <a:endParaRPr lang="he-IL"/>
        </a:p>
      </dgm:t>
    </dgm:pt>
    <dgm:pt modelId="{0D07767C-C11E-4001-8AF3-6F30F8E0538D}" type="sibTrans" cxnId="{5E71E787-46F3-421E-8AC9-FC875591C55D}">
      <dgm:prSet/>
      <dgm:spPr/>
      <dgm:t>
        <a:bodyPr/>
        <a:lstStyle/>
        <a:p>
          <a:pPr rtl="1"/>
          <a:endParaRPr lang="he-IL"/>
        </a:p>
      </dgm:t>
    </dgm:pt>
    <dgm:pt modelId="{81C0FCF1-2B66-4130-8831-5A9EE058A403}">
      <dgm:prSet phldrT="[טקסט]" custT="1"/>
      <dgm:spPr/>
      <dgm:t>
        <a:bodyPr/>
        <a:lstStyle/>
        <a:p>
          <a:pPr algn="r" rtl="1"/>
          <a:r>
            <a:rPr lang="he-IL" sz="1400" dirty="0" smtClean="0">
              <a:solidFill>
                <a:srgbClr val="000000"/>
              </a:solidFill>
              <a:cs typeface="Arial"/>
            </a:rPr>
            <a:t>זכאי להטבות מס בתקופת הפקדה, צבירה ומשיכה</a:t>
          </a:r>
          <a:endParaRPr lang="he-IL" sz="1400" b="1" dirty="0">
            <a:solidFill>
              <a:schemeClr val="tx1">
                <a:lumMod val="95000"/>
                <a:lumOff val="5000"/>
              </a:schemeClr>
            </a:solidFill>
            <a:cs typeface="+mn-cs"/>
          </a:endParaRPr>
        </a:p>
      </dgm:t>
    </dgm:pt>
    <dgm:pt modelId="{C65349A2-862D-4A6B-B142-A561D987228E}" type="parTrans" cxnId="{2ED98190-B9BA-4304-AE10-F49EC982E37A}">
      <dgm:prSet/>
      <dgm:spPr/>
      <dgm:t>
        <a:bodyPr/>
        <a:lstStyle/>
        <a:p>
          <a:pPr rtl="1"/>
          <a:endParaRPr lang="he-IL"/>
        </a:p>
      </dgm:t>
    </dgm:pt>
    <dgm:pt modelId="{F5BEC218-7306-49A4-A09D-3DCC7D937BC3}" type="sibTrans" cxnId="{2ED98190-B9BA-4304-AE10-F49EC982E37A}">
      <dgm:prSet/>
      <dgm:spPr/>
      <dgm:t>
        <a:bodyPr/>
        <a:lstStyle/>
        <a:p>
          <a:pPr rtl="1"/>
          <a:endParaRPr lang="he-IL"/>
        </a:p>
      </dgm:t>
    </dgm:pt>
    <dgm:pt modelId="{D6D92436-04FB-4AE9-B7CE-9F290FB7FE4B}">
      <dgm:prSet phldrT="[טקסט]" custT="1"/>
      <dgm:spPr>
        <a:ln w="28575">
          <a:solidFill>
            <a:schemeClr val="accent1"/>
          </a:solidFill>
        </a:ln>
      </dgm:spPr>
      <dgm:t>
        <a:bodyPr/>
        <a:lstStyle/>
        <a:p>
          <a:pPr rtl="1"/>
          <a:r>
            <a:rPr lang="he-IL" sz="3200" b="1" dirty="0" smtClean="0">
              <a:effectLst>
                <a:outerShdw blurRad="38100" dist="38100" dir="2700000" algn="tl">
                  <a:srgbClr val="000000">
                    <a:alpha val="43137"/>
                  </a:srgbClr>
                </a:outerShdw>
              </a:effectLst>
              <a:cs typeface="+mn-cs"/>
            </a:rPr>
            <a:t>חיסכון פרטי</a:t>
          </a:r>
          <a:endParaRPr lang="he-IL" sz="3200" b="1" dirty="0">
            <a:effectLst>
              <a:outerShdw blurRad="38100" dist="38100" dir="2700000" algn="tl">
                <a:srgbClr val="000000">
                  <a:alpha val="43137"/>
                </a:srgbClr>
              </a:outerShdw>
            </a:effectLst>
            <a:cs typeface="+mn-cs"/>
          </a:endParaRPr>
        </a:p>
      </dgm:t>
    </dgm:pt>
    <dgm:pt modelId="{54C6DE57-6D0C-49D1-B0B8-D8C85EEE7C2B}" type="parTrans" cxnId="{B0A0B5E2-37B2-4320-99F1-B56974322D2A}">
      <dgm:prSet/>
      <dgm:spPr/>
      <dgm:t>
        <a:bodyPr/>
        <a:lstStyle/>
        <a:p>
          <a:pPr rtl="1"/>
          <a:endParaRPr lang="he-IL"/>
        </a:p>
      </dgm:t>
    </dgm:pt>
    <dgm:pt modelId="{AC953641-0B1F-4934-874B-1630A8011F73}" type="sibTrans" cxnId="{B0A0B5E2-37B2-4320-99F1-B56974322D2A}">
      <dgm:prSet/>
      <dgm:spPr/>
      <dgm:t>
        <a:bodyPr/>
        <a:lstStyle/>
        <a:p>
          <a:pPr rtl="1"/>
          <a:endParaRPr lang="he-IL"/>
        </a:p>
      </dgm:t>
    </dgm:pt>
    <dgm:pt modelId="{97C3D756-54A6-4D70-93CA-7D7DE2D2D6C9}">
      <dgm:prSet phldrT="[טקסט]" custT="1"/>
      <dgm:spPr/>
      <dgm:t>
        <a:bodyPr/>
        <a:lstStyle/>
        <a:p>
          <a:pPr algn="r" rtl="1"/>
          <a:r>
            <a:rPr lang="he-IL" sz="1400" b="0" dirty="0" smtClean="0">
              <a:cs typeface="+mn-cs"/>
            </a:rPr>
            <a:t>קרנות נאמנות</a:t>
          </a:r>
          <a:endParaRPr lang="he-IL" sz="1400" b="0" dirty="0">
            <a:cs typeface="+mn-cs"/>
          </a:endParaRPr>
        </a:p>
      </dgm:t>
    </dgm:pt>
    <dgm:pt modelId="{AA89363A-7BE0-4687-93E0-24BB095B3357}" type="parTrans" cxnId="{45026981-3A29-4599-87B8-0B2FB4552F37}">
      <dgm:prSet/>
      <dgm:spPr/>
      <dgm:t>
        <a:bodyPr/>
        <a:lstStyle/>
        <a:p>
          <a:pPr rtl="1"/>
          <a:endParaRPr lang="he-IL"/>
        </a:p>
      </dgm:t>
    </dgm:pt>
    <dgm:pt modelId="{221A50FF-4B89-46E1-B152-20F6537B07A4}" type="sibTrans" cxnId="{45026981-3A29-4599-87B8-0B2FB4552F37}">
      <dgm:prSet/>
      <dgm:spPr/>
      <dgm:t>
        <a:bodyPr/>
        <a:lstStyle/>
        <a:p>
          <a:pPr rtl="1"/>
          <a:endParaRPr lang="he-IL"/>
        </a:p>
      </dgm:t>
    </dgm:pt>
    <dgm:pt modelId="{5BD0A42F-2D9B-4CA9-9C95-A199901F573C}">
      <dgm:prSet phldrT="[טקסט]" custT="1"/>
      <dgm:spPr/>
      <dgm:t>
        <a:bodyPr/>
        <a:lstStyle/>
        <a:p>
          <a:pPr algn="r" rtl="1"/>
          <a:r>
            <a:rPr lang="he-IL" sz="1400" b="0" dirty="0" smtClean="0">
              <a:solidFill>
                <a:schemeClr val="tx1"/>
              </a:solidFill>
              <a:cs typeface="+mn-cs"/>
            </a:rPr>
            <a:t>פיקדונות בבנקים</a:t>
          </a:r>
          <a:endParaRPr lang="he-IL" sz="1400" b="0" dirty="0">
            <a:solidFill>
              <a:schemeClr val="tx1"/>
            </a:solidFill>
            <a:cs typeface="+mn-cs"/>
          </a:endParaRPr>
        </a:p>
      </dgm:t>
    </dgm:pt>
    <dgm:pt modelId="{57B99C07-0614-4237-A3A4-F6A45E6B4AA3}" type="sibTrans" cxnId="{A6F947DA-038F-4DB3-BB53-DE3B7E695318}">
      <dgm:prSet/>
      <dgm:spPr/>
      <dgm:t>
        <a:bodyPr/>
        <a:lstStyle/>
        <a:p>
          <a:pPr rtl="1"/>
          <a:endParaRPr lang="he-IL"/>
        </a:p>
      </dgm:t>
    </dgm:pt>
    <dgm:pt modelId="{12EBE4A6-8F98-4152-8A68-642C55E93821}" type="parTrans" cxnId="{A6F947DA-038F-4DB3-BB53-DE3B7E695318}">
      <dgm:prSet/>
      <dgm:spPr/>
      <dgm:t>
        <a:bodyPr/>
        <a:lstStyle/>
        <a:p>
          <a:pPr rtl="1"/>
          <a:endParaRPr lang="he-IL"/>
        </a:p>
      </dgm:t>
    </dgm:pt>
    <dgm:pt modelId="{E1CFEF21-99DD-4AC0-BC26-EA371D35C796}">
      <dgm:prSet phldrT="[טקסט]" custT="1"/>
      <dgm:spPr/>
      <dgm:t>
        <a:bodyPr/>
        <a:lstStyle/>
        <a:p>
          <a:pPr algn="r" rtl="1"/>
          <a:r>
            <a:rPr lang="he-IL" sz="1400" b="0" dirty="0" smtClean="0">
              <a:solidFill>
                <a:schemeClr val="tx1"/>
              </a:solidFill>
              <a:cs typeface="+mn-cs"/>
            </a:rPr>
            <a:t>אינו זכאי להטבות מס</a:t>
          </a:r>
          <a:endParaRPr lang="he-IL" sz="1400" b="0" dirty="0">
            <a:solidFill>
              <a:schemeClr val="tx1"/>
            </a:solidFill>
            <a:cs typeface="+mn-cs"/>
          </a:endParaRPr>
        </a:p>
      </dgm:t>
    </dgm:pt>
    <dgm:pt modelId="{CC83CF0E-CE79-43B2-B0CD-49156E6FFB46}" type="parTrans" cxnId="{98A2522D-2762-48AD-B85D-B4B2BDFFF417}">
      <dgm:prSet/>
      <dgm:spPr/>
      <dgm:t>
        <a:bodyPr/>
        <a:lstStyle/>
        <a:p>
          <a:pPr rtl="1"/>
          <a:endParaRPr lang="he-IL"/>
        </a:p>
      </dgm:t>
    </dgm:pt>
    <dgm:pt modelId="{4A5E03C4-7CF4-45A9-80BF-07204085F98C}" type="sibTrans" cxnId="{98A2522D-2762-48AD-B85D-B4B2BDFFF417}">
      <dgm:prSet/>
      <dgm:spPr/>
      <dgm:t>
        <a:bodyPr/>
        <a:lstStyle/>
        <a:p>
          <a:pPr rtl="1"/>
          <a:endParaRPr lang="he-IL"/>
        </a:p>
      </dgm:t>
    </dgm:pt>
    <dgm:pt modelId="{8D3FE99F-2F70-44FB-A97D-774225F0D6E1}" type="pres">
      <dgm:prSet presAssocID="{69CE2F98-EA63-46E4-927F-7093F98788CB}" presName="Name0" presStyleCnt="0">
        <dgm:presLayoutVars>
          <dgm:chMax val="7"/>
          <dgm:dir/>
          <dgm:animLvl val="lvl"/>
          <dgm:resizeHandles val="exact"/>
        </dgm:presLayoutVars>
      </dgm:prSet>
      <dgm:spPr/>
      <dgm:t>
        <a:bodyPr/>
        <a:lstStyle/>
        <a:p>
          <a:pPr rtl="1"/>
          <a:endParaRPr lang="he-IL"/>
        </a:p>
      </dgm:t>
    </dgm:pt>
    <dgm:pt modelId="{24FD429A-EBA2-467F-A95F-5B77D7064988}" type="pres">
      <dgm:prSet presAssocID="{953A704D-3AF3-47E3-9CAF-A55B0139C0A6}" presName="circle1" presStyleLbl="node1" presStyleIdx="0" presStyleCnt="3"/>
      <dgm:spPr/>
      <dgm:t>
        <a:bodyPr/>
        <a:lstStyle/>
        <a:p>
          <a:pPr rtl="1"/>
          <a:endParaRPr lang="he-IL"/>
        </a:p>
      </dgm:t>
    </dgm:pt>
    <dgm:pt modelId="{00404494-5579-45D1-962B-F31190478FE3}" type="pres">
      <dgm:prSet presAssocID="{953A704D-3AF3-47E3-9CAF-A55B0139C0A6}" presName="space" presStyleCnt="0"/>
      <dgm:spPr/>
      <dgm:t>
        <a:bodyPr/>
        <a:lstStyle/>
        <a:p>
          <a:pPr rtl="1"/>
          <a:endParaRPr lang="he-IL"/>
        </a:p>
      </dgm:t>
    </dgm:pt>
    <dgm:pt modelId="{C9EE58D4-0A72-46C3-ADAC-E96346A1EDE2}" type="pres">
      <dgm:prSet presAssocID="{953A704D-3AF3-47E3-9CAF-A55B0139C0A6}" presName="rect1" presStyleLbl="alignAcc1" presStyleIdx="0" presStyleCnt="3"/>
      <dgm:spPr/>
      <dgm:t>
        <a:bodyPr/>
        <a:lstStyle/>
        <a:p>
          <a:pPr rtl="1"/>
          <a:endParaRPr lang="he-IL"/>
        </a:p>
      </dgm:t>
    </dgm:pt>
    <dgm:pt modelId="{0A9155FC-B0C6-4FBD-A488-90696B68E1F8}" type="pres">
      <dgm:prSet presAssocID="{8EE4F90F-4764-47F8-BA94-2A636659584C}" presName="vertSpace2" presStyleLbl="node1" presStyleIdx="0" presStyleCnt="3"/>
      <dgm:spPr/>
      <dgm:t>
        <a:bodyPr/>
        <a:lstStyle/>
        <a:p>
          <a:pPr rtl="1"/>
          <a:endParaRPr lang="he-IL"/>
        </a:p>
      </dgm:t>
    </dgm:pt>
    <dgm:pt modelId="{0F4CA6B3-BCA7-4AEC-9B62-B2D35501F836}" type="pres">
      <dgm:prSet presAssocID="{8EE4F90F-4764-47F8-BA94-2A636659584C}" presName="circle2" presStyleLbl="node1" presStyleIdx="1" presStyleCnt="3"/>
      <dgm:spPr/>
      <dgm:t>
        <a:bodyPr/>
        <a:lstStyle/>
        <a:p>
          <a:pPr rtl="1"/>
          <a:endParaRPr lang="he-IL"/>
        </a:p>
      </dgm:t>
    </dgm:pt>
    <dgm:pt modelId="{B1139638-91F7-4C14-9BA6-945ACDFFFFD6}" type="pres">
      <dgm:prSet presAssocID="{8EE4F90F-4764-47F8-BA94-2A636659584C}" presName="rect2" presStyleLbl="alignAcc1" presStyleIdx="1" presStyleCnt="3"/>
      <dgm:spPr/>
      <dgm:t>
        <a:bodyPr/>
        <a:lstStyle/>
        <a:p>
          <a:pPr rtl="1"/>
          <a:endParaRPr lang="he-IL"/>
        </a:p>
      </dgm:t>
    </dgm:pt>
    <dgm:pt modelId="{3D0C15B5-387A-4096-8E74-072EB3658CC2}" type="pres">
      <dgm:prSet presAssocID="{D6D92436-04FB-4AE9-B7CE-9F290FB7FE4B}" presName="vertSpace3" presStyleLbl="node1" presStyleIdx="1" presStyleCnt="3"/>
      <dgm:spPr/>
      <dgm:t>
        <a:bodyPr/>
        <a:lstStyle/>
        <a:p>
          <a:pPr rtl="1"/>
          <a:endParaRPr lang="he-IL"/>
        </a:p>
      </dgm:t>
    </dgm:pt>
    <dgm:pt modelId="{BE61A42C-3F8C-4D86-9705-21AA18364855}" type="pres">
      <dgm:prSet presAssocID="{D6D92436-04FB-4AE9-B7CE-9F290FB7FE4B}" presName="circle3" presStyleLbl="node1" presStyleIdx="2" presStyleCnt="3"/>
      <dgm:spPr/>
      <dgm:t>
        <a:bodyPr/>
        <a:lstStyle/>
        <a:p>
          <a:pPr rtl="1"/>
          <a:endParaRPr lang="he-IL"/>
        </a:p>
      </dgm:t>
    </dgm:pt>
    <dgm:pt modelId="{2D2F9882-BC60-49A2-89D7-C9B10F29D043}" type="pres">
      <dgm:prSet presAssocID="{D6D92436-04FB-4AE9-B7CE-9F290FB7FE4B}" presName="rect3" presStyleLbl="alignAcc1" presStyleIdx="2" presStyleCnt="3" custLinFactNeighborX="971" custLinFactNeighborY="1822"/>
      <dgm:spPr/>
      <dgm:t>
        <a:bodyPr/>
        <a:lstStyle/>
        <a:p>
          <a:pPr rtl="1"/>
          <a:endParaRPr lang="he-IL"/>
        </a:p>
      </dgm:t>
    </dgm:pt>
    <dgm:pt modelId="{40EDF82F-91F1-4EE0-897A-8F939A4E751B}" type="pres">
      <dgm:prSet presAssocID="{953A704D-3AF3-47E3-9CAF-A55B0139C0A6}" presName="rect1ParTx" presStyleLbl="alignAcc1" presStyleIdx="2" presStyleCnt="3">
        <dgm:presLayoutVars>
          <dgm:chMax val="1"/>
          <dgm:bulletEnabled val="1"/>
        </dgm:presLayoutVars>
      </dgm:prSet>
      <dgm:spPr/>
      <dgm:t>
        <a:bodyPr/>
        <a:lstStyle/>
        <a:p>
          <a:pPr rtl="1"/>
          <a:endParaRPr lang="he-IL"/>
        </a:p>
      </dgm:t>
    </dgm:pt>
    <dgm:pt modelId="{2A772B10-2757-472F-9C2B-628AAC7E72E2}" type="pres">
      <dgm:prSet presAssocID="{953A704D-3AF3-47E3-9CAF-A55B0139C0A6}" presName="rect1ChTx" presStyleLbl="alignAcc1" presStyleIdx="2" presStyleCnt="3">
        <dgm:presLayoutVars>
          <dgm:bulletEnabled val="1"/>
        </dgm:presLayoutVars>
      </dgm:prSet>
      <dgm:spPr/>
      <dgm:t>
        <a:bodyPr/>
        <a:lstStyle/>
        <a:p>
          <a:pPr rtl="1"/>
          <a:endParaRPr lang="he-IL"/>
        </a:p>
      </dgm:t>
    </dgm:pt>
    <dgm:pt modelId="{44369A3B-68BF-468E-89F8-39AB03640ACA}" type="pres">
      <dgm:prSet presAssocID="{8EE4F90F-4764-47F8-BA94-2A636659584C}" presName="rect2ParTx" presStyleLbl="alignAcc1" presStyleIdx="2" presStyleCnt="3">
        <dgm:presLayoutVars>
          <dgm:chMax val="1"/>
          <dgm:bulletEnabled val="1"/>
        </dgm:presLayoutVars>
      </dgm:prSet>
      <dgm:spPr/>
      <dgm:t>
        <a:bodyPr/>
        <a:lstStyle/>
        <a:p>
          <a:pPr rtl="1"/>
          <a:endParaRPr lang="he-IL"/>
        </a:p>
      </dgm:t>
    </dgm:pt>
    <dgm:pt modelId="{1BCE4473-D284-4039-8C9A-1FD7875DA02D}" type="pres">
      <dgm:prSet presAssocID="{8EE4F90F-4764-47F8-BA94-2A636659584C}" presName="rect2ChTx" presStyleLbl="alignAcc1" presStyleIdx="2" presStyleCnt="3">
        <dgm:presLayoutVars>
          <dgm:bulletEnabled val="1"/>
        </dgm:presLayoutVars>
      </dgm:prSet>
      <dgm:spPr/>
      <dgm:t>
        <a:bodyPr/>
        <a:lstStyle/>
        <a:p>
          <a:pPr rtl="1"/>
          <a:endParaRPr lang="he-IL"/>
        </a:p>
      </dgm:t>
    </dgm:pt>
    <dgm:pt modelId="{36493058-B9C0-488F-BEA9-7E9B3E3B8B20}" type="pres">
      <dgm:prSet presAssocID="{D6D92436-04FB-4AE9-B7CE-9F290FB7FE4B}" presName="rect3ParTx" presStyleLbl="alignAcc1" presStyleIdx="2" presStyleCnt="3">
        <dgm:presLayoutVars>
          <dgm:chMax val="1"/>
          <dgm:bulletEnabled val="1"/>
        </dgm:presLayoutVars>
      </dgm:prSet>
      <dgm:spPr/>
      <dgm:t>
        <a:bodyPr/>
        <a:lstStyle/>
        <a:p>
          <a:pPr rtl="1"/>
          <a:endParaRPr lang="he-IL"/>
        </a:p>
      </dgm:t>
    </dgm:pt>
    <dgm:pt modelId="{E553589E-55A0-4424-952A-B85766B3415D}" type="pres">
      <dgm:prSet presAssocID="{D6D92436-04FB-4AE9-B7CE-9F290FB7FE4B}" presName="rect3ChTx" presStyleLbl="alignAcc1" presStyleIdx="2" presStyleCnt="3">
        <dgm:presLayoutVars>
          <dgm:bulletEnabled val="1"/>
        </dgm:presLayoutVars>
      </dgm:prSet>
      <dgm:spPr/>
      <dgm:t>
        <a:bodyPr/>
        <a:lstStyle/>
        <a:p>
          <a:pPr rtl="1"/>
          <a:endParaRPr lang="he-IL"/>
        </a:p>
      </dgm:t>
    </dgm:pt>
  </dgm:ptLst>
  <dgm:cxnLst>
    <dgm:cxn modelId="{CA094DC8-C6A1-4E54-9B5C-E4D0124B006F}" type="presOf" srcId="{E1CFEF21-99DD-4AC0-BC26-EA371D35C796}" destId="{E553589E-55A0-4424-952A-B85766B3415D}" srcOrd="0" destOrd="2" presId="urn:microsoft.com/office/officeart/2005/8/layout/target3"/>
    <dgm:cxn modelId="{5E71E787-46F3-421E-8AC9-FC875591C55D}" srcId="{8EE4F90F-4764-47F8-BA94-2A636659584C}" destId="{F0AC433C-8B9E-4D56-AE82-D969373C3CB8}" srcOrd="0" destOrd="0" parTransId="{47F84FCA-C8B8-4509-820C-CEC70AAFCFD5}" sibTransId="{0D07767C-C11E-4001-8AF3-6F30F8E0538D}"/>
    <dgm:cxn modelId="{B0A0B5E2-37B2-4320-99F1-B56974322D2A}" srcId="{69CE2F98-EA63-46E4-927F-7093F98788CB}" destId="{D6D92436-04FB-4AE9-B7CE-9F290FB7FE4B}" srcOrd="2" destOrd="0" parTransId="{54C6DE57-6D0C-49D1-B0B8-D8C85EEE7C2B}" sibTransId="{AC953641-0B1F-4934-874B-1630A8011F73}"/>
    <dgm:cxn modelId="{DCD80463-EBFB-4FE8-A36B-6497D4C7DF9A}" type="presOf" srcId="{69CE2F98-EA63-46E4-927F-7093F98788CB}" destId="{8D3FE99F-2F70-44FB-A97D-774225F0D6E1}" srcOrd="0" destOrd="0" presId="urn:microsoft.com/office/officeart/2005/8/layout/target3"/>
    <dgm:cxn modelId="{384E9207-4C81-44DC-8C9F-BAE76BD3FF7B}" type="presOf" srcId="{D6D92436-04FB-4AE9-B7CE-9F290FB7FE4B}" destId="{2D2F9882-BC60-49A2-89D7-C9B10F29D043}" srcOrd="0" destOrd="0" presId="urn:microsoft.com/office/officeart/2005/8/layout/target3"/>
    <dgm:cxn modelId="{8679F856-AF39-4C20-8D9F-F0073869D77D}" type="presOf" srcId="{8EE4F90F-4764-47F8-BA94-2A636659584C}" destId="{B1139638-91F7-4C14-9BA6-945ACDFFFFD6}" srcOrd="0" destOrd="0" presId="urn:microsoft.com/office/officeart/2005/8/layout/target3"/>
    <dgm:cxn modelId="{A6F947DA-038F-4DB3-BB53-DE3B7E695318}" srcId="{D6D92436-04FB-4AE9-B7CE-9F290FB7FE4B}" destId="{5BD0A42F-2D9B-4CA9-9C95-A199901F573C}" srcOrd="1" destOrd="0" parTransId="{12EBE4A6-8F98-4152-8A68-642C55E93821}" sibTransId="{57B99C07-0614-4237-A3A4-F6A45E6B4AA3}"/>
    <dgm:cxn modelId="{9F4DC466-F370-4081-9F3C-03CE9D563761}" srcId="{69CE2F98-EA63-46E4-927F-7093F98788CB}" destId="{953A704D-3AF3-47E3-9CAF-A55B0139C0A6}" srcOrd="0" destOrd="0" parTransId="{5A97AE8A-A0F9-4C95-AA57-C651A61C4088}" sibTransId="{B0469518-6CBF-439E-BDFC-859DD41482AB}"/>
    <dgm:cxn modelId="{7369E838-8F1C-4B49-9FA3-872C443742B8}" type="presOf" srcId="{97C3D756-54A6-4D70-93CA-7D7DE2D2D6C9}" destId="{E553589E-55A0-4424-952A-B85766B3415D}" srcOrd="0" destOrd="0" presId="urn:microsoft.com/office/officeart/2005/8/layout/target3"/>
    <dgm:cxn modelId="{DB7B005C-456A-423D-861D-2EE59438B023}" type="presOf" srcId="{2A4573BA-6E98-4CE2-93FC-DE49C4FA314A}" destId="{2A772B10-2757-472F-9C2B-628AAC7E72E2}" srcOrd="0" destOrd="0" presId="urn:microsoft.com/office/officeart/2005/8/layout/target3"/>
    <dgm:cxn modelId="{5DB41E26-9E65-4CEB-AF06-38500D9A5BD0}" type="presOf" srcId="{F0AC433C-8B9E-4D56-AE82-D969373C3CB8}" destId="{1BCE4473-D284-4039-8C9A-1FD7875DA02D}" srcOrd="0" destOrd="0" presId="urn:microsoft.com/office/officeart/2005/8/layout/target3"/>
    <dgm:cxn modelId="{9EC21174-23F0-4A7C-9860-32456622E7D7}" type="presOf" srcId="{8EE4F90F-4764-47F8-BA94-2A636659584C}" destId="{44369A3B-68BF-468E-89F8-39AB03640ACA}" srcOrd="1" destOrd="0" presId="urn:microsoft.com/office/officeart/2005/8/layout/target3"/>
    <dgm:cxn modelId="{BD8C57A1-6DB1-4047-872E-5A05BEF73E95}" type="presOf" srcId="{5BD0A42F-2D9B-4CA9-9C95-A199901F573C}" destId="{E553589E-55A0-4424-952A-B85766B3415D}" srcOrd="0" destOrd="1" presId="urn:microsoft.com/office/officeart/2005/8/layout/target3"/>
    <dgm:cxn modelId="{45026981-3A29-4599-87B8-0B2FB4552F37}" srcId="{D6D92436-04FB-4AE9-B7CE-9F290FB7FE4B}" destId="{97C3D756-54A6-4D70-93CA-7D7DE2D2D6C9}" srcOrd="0" destOrd="0" parTransId="{AA89363A-7BE0-4687-93E0-24BB095B3357}" sibTransId="{221A50FF-4B89-46E1-B152-20F6537B07A4}"/>
    <dgm:cxn modelId="{FF1C399F-3727-438A-8218-3844439D07D9}" type="presOf" srcId="{D6D92436-04FB-4AE9-B7CE-9F290FB7FE4B}" destId="{36493058-B9C0-488F-BEA9-7E9B3E3B8B20}" srcOrd="1" destOrd="0" presId="urn:microsoft.com/office/officeart/2005/8/layout/target3"/>
    <dgm:cxn modelId="{2ED98190-B9BA-4304-AE10-F49EC982E37A}" srcId="{8EE4F90F-4764-47F8-BA94-2A636659584C}" destId="{81C0FCF1-2B66-4130-8831-5A9EE058A403}" srcOrd="1" destOrd="0" parTransId="{C65349A2-862D-4A6B-B142-A561D987228E}" sibTransId="{F5BEC218-7306-49A4-A09D-3DCC7D937BC3}"/>
    <dgm:cxn modelId="{98A2522D-2762-48AD-B85D-B4B2BDFFF417}" srcId="{D6D92436-04FB-4AE9-B7CE-9F290FB7FE4B}" destId="{E1CFEF21-99DD-4AC0-BC26-EA371D35C796}" srcOrd="2" destOrd="0" parTransId="{CC83CF0E-CE79-43B2-B0CD-49156E6FFB46}" sibTransId="{4A5E03C4-7CF4-45A9-80BF-07204085F98C}"/>
    <dgm:cxn modelId="{BFFC09E9-E7B4-4126-9CCD-7E3592EB3693}" srcId="{69CE2F98-EA63-46E4-927F-7093F98788CB}" destId="{8EE4F90F-4764-47F8-BA94-2A636659584C}" srcOrd="1" destOrd="0" parTransId="{2254672F-E20A-4B30-BD86-275BF5919A93}" sibTransId="{18D6E4E6-0563-4E2B-84C9-F4C6681868FE}"/>
    <dgm:cxn modelId="{ADEE24C9-9ED1-413D-8963-756A0FB629E0}" type="presOf" srcId="{953A704D-3AF3-47E3-9CAF-A55B0139C0A6}" destId="{40EDF82F-91F1-4EE0-897A-8F939A4E751B}" srcOrd="1" destOrd="0" presId="urn:microsoft.com/office/officeart/2005/8/layout/target3"/>
    <dgm:cxn modelId="{A865E613-261A-4AFA-9346-170E38ECD863}" type="presOf" srcId="{81C0FCF1-2B66-4130-8831-5A9EE058A403}" destId="{1BCE4473-D284-4039-8C9A-1FD7875DA02D}" srcOrd="0" destOrd="1" presId="urn:microsoft.com/office/officeart/2005/8/layout/target3"/>
    <dgm:cxn modelId="{C3D790D1-0B55-4CB9-B10D-991D9ECF42A7}" type="presOf" srcId="{953A704D-3AF3-47E3-9CAF-A55B0139C0A6}" destId="{C9EE58D4-0A72-46C3-ADAC-E96346A1EDE2}" srcOrd="0" destOrd="0" presId="urn:microsoft.com/office/officeart/2005/8/layout/target3"/>
    <dgm:cxn modelId="{AF6BFD4B-8912-498D-9280-D2B1FCFEFC88}" srcId="{953A704D-3AF3-47E3-9CAF-A55B0139C0A6}" destId="{2A4573BA-6E98-4CE2-93FC-DE49C4FA314A}" srcOrd="0" destOrd="0" parTransId="{2A39CCBB-968B-4A2D-ADAA-D72FBC127E4F}" sibTransId="{96A75977-0871-4CD3-947B-ACBBACC419B0}"/>
    <dgm:cxn modelId="{E86571ED-E6F2-4AF8-B77D-403053D409C8}" type="presParOf" srcId="{8D3FE99F-2F70-44FB-A97D-774225F0D6E1}" destId="{24FD429A-EBA2-467F-A95F-5B77D7064988}" srcOrd="0" destOrd="0" presId="urn:microsoft.com/office/officeart/2005/8/layout/target3"/>
    <dgm:cxn modelId="{847BEDE8-48EE-4A35-B239-40E300B36438}" type="presParOf" srcId="{8D3FE99F-2F70-44FB-A97D-774225F0D6E1}" destId="{00404494-5579-45D1-962B-F31190478FE3}" srcOrd="1" destOrd="0" presId="urn:microsoft.com/office/officeart/2005/8/layout/target3"/>
    <dgm:cxn modelId="{A1C82490-722C-4794-A492-3FEDC2F5FE35}" type="presParOf" srcId="{8D3FE99F-2F70-44FB-A97D-774225F0D6E1}" destId="{C9EE58D4-0A72-46C3-ADAC-E96346A1EDE2}" srcOrd="2" destOrd="0" presId="urn:microsoft.com/office/officeart/2005/8/layout/target3"/>
    <dgm:cxn modelId="{F875DCE7-C7F0-44FD-B899-5C938E8E4F3E}" type="presParOf" srcId="{8D3FE99F-2F70-44FB-A97D-774225F0D6E1}" destId="{0A9155FC-B0C6-4FBD-A488-90696B68E1F8}" srcOrd="3" destOrd="0" presId="urn:microsoft.com/office/officeart/2005/8/layout/target3"/>
    <dgm:cxn modelId="{D2ECF064-7DEF-489E-A085-928E79454C61}" type="presParOf" srcId="{8D3FE99F-2F70-44FB-A97D-774225F0D6E1}" destId="{0F4CA6B3-BCA7-4AEC-9B62-B2D35501F836}" srcOrd="4" destOrd="0" presId="urn:microsoft.com/office/officeart/2005/8/layout/target3"/>
    <dgm:cxn modelId="{72570C1B-62E6-4E6C-87E5-A1FC5C236B6D}" type="presParOf" srcId="{8D3FE99F-2F70-44FB-A97D-774225F0D6E1}" destId="{B1139638-91F7-4C14-9BA6-945ACDFFFFD6}" srcOrd="5" destOrd="0" presId="urn:microsoft.com/office/officeart/2005/8/layout/target3"/>
    <dgm:cxn modelId="{604A7E92-E345-4360-87B9-C3767C3CBA69}" type="presParOf" srcId="{8D3FE99F-2F70-44FB-A97D-774225F0D6E1}" destId="{3D0C15B5-387A-4096-8E74-072EB3658CC2}" srcOrd="6" destOrd="0" presId="urn:microsoft.com/office/officeart/2005/8/layout/target3"/>
    <dgm:cxn modelId="{5D7799CD-BD83-473D-9D5F-6738AA79B2B5}" type="presParOf" srcId="{8D3FE99F-2F70-44FB-A97D-774225F0D6E1}" destId="{BE61A42C-3F8C-4D86-9705-21AA18364855}" srcOrd="7" destOrd="0" presId="urn:microsoft.com/office/officeart/2005/8/layout/target3"/>
    <dgm:cxn modelId="{9EB05E8B-7DCA-4437-8AC3-9D2343AFF5DD}" type="presParOf" srcId="{8D3FE99F-2F70-44FB-A97D-774225F0D6E1}" destId="{2D2F9882-BC60-49A2-89D7-C9B10F29D043}" srcOrd="8" destOrd="0" presId="urn:microsoft.com/office/officeart/2005/8/layout/target3"/>
    <dgm:cxn modelId="{23969DE4-C5EA-453D-A0BE-D6DC62703DC6}" type="presParOf" srcId="{8D3FE99F-2F70-44FB-A97D-774225F0D6E1}" destId="{40EDF82F-91F1-4EE0-897A-8F939A4E751B}" srcOrd="9" destOrd="0" presId="urn:microsoft.com/office/officeart/2005/8/layout/target3"/>
    <dgm:cxn modelId="{6EFBF26F-7A25-434A-A266-7CD353ED31AC}" type="presParOf" srcId="{8D3FE99F-2F70-44FB-A97D-774225F0D6E1}" destId="{2A772B10-2757-472F-9C2B-628AAC7E72E2}" srcOrd="10" destOrd="0" presId="urn:microsoft.com/office/officeart/2005/8/layout/target3"/>
    <dgm:cxn modelId="{EEC54D59-D8BE-4807-B7EB-895261EE2A91}" type="presParOf" srcId="{8D3FE99F-2F70-44FB-A97D-774225F0D6E1}" destId="{44369A3B-68BF-468E-89F8-39AB03640ACA}" srcOrd="11" destOrd="0" presId="urn:microsoft.com/office/officeart/2005/8/layout/target3"/>
    <dgm:cxn modelId="{AEFBE363-274E-49E9-9BB8-6DE360BD316A}" type="presParOf" srcId="{8D3FE99F-2F70-44FB-A97D-774225F0D6E1}" destId="{1BCE4473-D284-4039-8C9A-1FD7875DA02D}" srcOrd="12" destOrd="0" presId="urn:microsoft.com/office/officeart/2005/8/layout/target3"/>
    <dgm:cxn modelId="{A2E48B61-36A3-461F-8A6C-81CCF07328B8}" type="presParOf" srcId="{8D3FE99F-2F70-44FB-A97D-774225F0D6E1}" destId="{36493058-B9C0-488F-BEA9-7E9B3E3B8B20}" srcOrd="13" destOrd="0" presId="urn:microsoft.com/office/officeart/2005/8/layout/target3"/>
    <dgm:cxn modelId="{60439263-2697-448F-BF4E-5F5848256876}" type="presParOf" srcId="{8D3FE99F-2F70-44FB-A97D-774225F0D6E1}" destId="{E553589E-55A0-4424-952A-B85766B3415D}"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D429A-EBA2-467F-A95F-5B77D7064988}">
      <dsp:nvSpPr>
        <dsp:cNvPr id="0" name=""/>
        <dsp:cNvSpPr/>
      </dsp:nvSpPr>
      <dsp:spPr>
        <a:xfrm>
          <a:off x="0" y="0"/>
          <a:ext cx="4165600" cy="4165600"/>
        </a:xfrm>
        <a:prstGeom prst="pie">
          <a:avLst>
            <a:gd name="adj1" fmla="val 5400000"/>
            <a:gd name="adj2" fmla="val 1620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9EE58D4-0A72-46C3-ADAC-E96346A1EDE2}">
      <dsp:nvSpPr>
        <dsp:cNvPr id="0" name=""/>
        <dsp:cNvSpPr/>
      </dsp:nvSpPr>
      <dsp:spPr>
        <a:xfrm>
          <a:off x="2082800" y="0"/>
          <a:ext cx="5232400" cy="4165600"/>
        </a:xfrm>
        <a:prstGeom prst="rect">
          <a:avLst/>
        </a:prstGeom>
        <a:solidFill>
          <a:schemeClr val="lt1">
            <a:alpha val="90000"/>
            <a:hueOff val="0"/>
            <a:satOff val="0"/>
            <a:lumOff val="0"/>
            <a:alphaOff val="0"/>
          </a:schemeClr>
        </a:solidFill>
        <a:ln w="28575" cap="flat" cmpd="sng" algn="ctr">
          <a:solidFill>
            <a:schemeClr val="accent1"/>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he-IL" sz="3200" b="1" kern="1200" dirty="0" smtClean="0">
              <a:effectLst>
                <a:outerShdw blurRad="38100" dist="38100" dir="2700000" algn="tl">
                  <a:srgbClr val="000000">
                    <a:alpha val="43137"/>
                  </a:srgbClr>
                </a:outerShdw>
              </a:effectLst>
              <a:cs typeface="+mn-cs"/>
            </a:rPr>
            <a:t>ביטוח</a:t>
          </a:r>
          <a:r>
            <a:rPr lang="en-US" sz="3200" b="1" kern="1200" dirty="0" smtClean="0">
              <a:effectLst>
                <a:outerShdw blurRad="38100" dist="38100" dir="2700000" algn="tl">
                  <a:srgbClr val="000000">
                    <a:alpha val="43137"/>
                  </a:srgbClr>
                </a:outerShdw>
              </a:effectLst>
              <a:cs typeface="+mn-cs"/>
            </a:rPr>
            <a:t> </a:t>
          </a:r>
          <a:r>
            <a:rPr lang="he-IL" sz="3200" b="1" kern="1200" dirty="0" smtClean="0">
              <a:effectLst>
                <a:outerShdw blurRad="38100" dist="38100" dir="2700000" algn="tl">
                  <a:srgbClr val="000000">
                    <a:alpha val="43137"/>
                  </a:srgbClr>
                </a:outerShdw>
              </a:effectLst>
              <a:cs typeface="+mn-cs"/>
            </a:rPr>
            <a:t>לאומי</a:t>
          </a:r>
          <a:endParaRPr lang="he-IL" sz="3200" b="1" kern="1200" dirty="0">
            <a:effectLst>
              <a:outerShdw blurRad="38100" dist="38100" dir="2700000" algn="tl">
                <a:srgbClr val="000000">
                  <a:alpha val="43137"/>
                </a:srgbClr>
              </a:outerShdw>
            </a:effectLst>
            <a:cs typeface="+mn-cs"/>
          </a:endParaRPr>
        </a:p>
      </dsp:txBody>
      <dsp:txXfrm>
        <a:off x="2082800" y="0"/>
        <a:ext cx="2616200" cy="1249682"/>
      </dsp:txXfrm>
    </dsp:sp>
    <dsp:sp modelId="{0F4CA6B3-BCA7-4AEC-9B62-B2D35501F836}">
      <dsp:nvSpPr>
        <dsp:cNvPr id="0" name=""/>
        <dsp:cNvSpPr/>
      </dsp:nvSpPr>
      <dsp:spPr>
        <a:xfrm>
          <a:off x="728981" y="1249682"/>
          <a:ext cx="2707637" cy="2707637"/>
        </a:xfrm>
        <a:prstGeom prst="pie">
          <a:avLst>
            <a:gd name="adj1" fmla="val 5400000"/>
            <a:gd name="adj2" fmla="val 16200000"/>
          </a:avLst>
        </a:prstGeom>
        <a:gradFill rotWithShape="0">
          <a:gsLst>
            <a:gs pos="0">
              <a:schemeClr val="accent1">
                <a:shade val="80000"/>
                <a:hueOff val="6129"/>
                <a:satOff val="6459"/>
                <a:lumOff val="7019"/>
                <a:alphaOff val="0"/>
                <a:shade val="51000"/>
                <a:satMod val="130000"/>
              </a:schemeClr>
            </a:gs>
            <a:gs pos="80000">
              <a:schemeClr val="accent1">
                <a:shade val="80000"/>
                <a:hueOff val="6129"/>
                <a:satOff val="6459"/>
                <a:lumOff val="7019"/>
                <a:alphaOff val="0"/>
                <a:shade val="93000"/>
                <a:satMod val="130000"/>
              </a:schemeClr>
            </a:gs>
            <a:gs pos="100000">
              <a:schemeClr val="accent1">
                <a:shade val="80000"/>
                <a:hueOff val="6129"/>
                <a:satOff val="6459"/>
                <a:lumOff val="70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1139638-91F7-4C14-9BA6-945ACDFFFFD6}">
      <dsp:nvSpPr>
        <dsp:cNvPr id="0" name=""/>
        <dsp:cNvSpPr/>
      </dsp:nvSpPr>
      <dsp:spPr>
        <a:xfrm>
          <a:off x="2082800" y="1249682"/>
          <a:ext cx="5232400" cy="2707637"/>
        </a:xfrm>
        <a:prstGeom prst="rect">
          <a:avLst/>
        </a:prstGeom>
        <a:solidFill>
          <a:schemeClr val="lt1">
            <a:alpha val="90000"/>
            <a:hueOff val="0"/>
            <a:satOff val="0"/>
            <a:lumOff val="0"/>
            <a:alphaOff val="0"/>
          </a:schemeClr>
        </a:solidFill>
        <a:ln w="28575" cap="flat" cmpd="sng" algn="ctr">
          <a:solidFill>
            <a:schemeClr val="accent1"/>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he-IL" sz="3200" b="1" kern="1200" dirty="0" smtClean="0">
              <a:effectLst>
                <a:outerShdw blurRad="38100" dist="38100" dir="2700000" algn="tl">
                  <a:srgbClr val="000000">
                    <a:alpha val="43137"/>
                  </a:srgbClr>
                </a:outerShdw>
              </a:effectLst>
              <a:cs typeface="+mn-cs"/>
            </a:rPr>
            <a:t>חיסכון פנסיוני</a:t>
          </a:r>
          <a:endParaRPr lang="he-IL" sz="3200" b="1" kern="1200" dirty="0">
            <a:effectLst>
              <a:outerShdw blurRad="38100" dist="38100" dir="2700000" algn="tl">
                <a:srgbClr val="000000">
                  <a:alpha val="43137"/>
                </a:srgbClr>
              </a:outerShdw>
            </a:effectLst>
            <a:cs typeface="+mn-cs"/>
          </a:endParaRPr>
        </a:p>
      </dsp:txBody>
      <dsp:txXfrm>
        <a:off x="2082800" y="1249682"/>
        <a:ext cx="2616200" cy="1249678"/>
      </dsp:txXfrm>
    </dsp:sp>
    <dsp:sp modelId="{BE61A42C-3F8C-4D86-9705-21AA18364855}">
      <dsp:nvSpPr>
        <dsp:cNvPr id="0" name=""/>
        <dsp:cNvSpPr/>
      </dsp:nvSpPr>
      <dsp:spPr>
        <a:xfrm>
          <a:off x="1457960" y="2499361"/>
          <a:ext cx="1249678" cy="1249678"/>
        </a:xfrm>
        <a:prstGeom prst="pie">
          <a:avLst>
            <a:gd name="adj1" fmla="val 5400000"/>
            <a:gd name="adj2" fmla="val 16200000"/>
          </a:avLst>
        </a:prstGeom>
        <a:gradFill rotWithShape="0">
          <a:gsLst>
            <a:gs pos="0">
              <a:schemeClr val="accent1">
                <a:shade val="80000"/>
                <a:hueOff val="12259"/>
                <a:satOff val="12919"/>
                <a:lumOff val="14039"/>
                <a:alphaOff val="0"/>
                <a:shade val="51000"/>
                <a:satMod val="130000"/>
              </a:schemeClr>
            </a:gs>
            <a:gs pos="80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D2F9882-BC60-49A2-89D7-C9B10F29D043}">
      <dsp:nvSpPr>
        <dsp:cNvPr id="0" name=""/>
        <dsp:cNvSpPr/>
      </dsp:nvSpPr>
      <dsp:spPr>
        <a:xfrm>
          <a:off x="2082800" y="2522130"/>
          <a:ext cx="5232400" cy="1249678"/>
        </a:xfrm>
        <a:prstGeom prst="rect">
          <a:avLst/>
        </a:prstGeom>
        <a:solidFill>
          <a:schemeClr val="lt1">
            <a:alpha val="90000"/>
            <a:hueOff val="0"/>
            <a:satOff val="0"/>
            <a:lumOff val="0"/>
            <a:alphaOff val="0"/>
          </a:schemeClr>
        </a:solidFill>
        <a:ln w="28575" cap="flat" cmpd="sng" algn="ctr">
          <a:solidFill>
            <a:schemeClr val="accent1"/>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he-IL" sz="3200" b="1" kern="1200" dirty="0" smtClean="0">
              <a:effectLst>
                <a:outerShdw blurRad="38100" dist="38100" dir="2700000" algn="tl">
                  <a:srgbClr val="000000">
                    <a:alpha val="43137"/>
                  </a:srgbClr>
                </a:outerShdw>
              </a:effectLst>
              <a:cs typeface="+mn-cs"/>
            </a:rPr>
            <a:t>חיסכון פרטי</a:t>
          </a:r>
          <a:endParaRPr lang="he-IL" sz="3200" b="1" kern="1200" dirty="0">
            <a:effectLst>
              <a:outerShdw blurRad="38100" dist="38100" dir="2700000" algn="tl">
                <a:srgbClr val="000000">
                  <a:alpha val="43137"/>
                </a:srgbClr>
              </a:outerShdw>
            </a:effectLst>
            <a:cs typeface="+mn-cs"/>
          </a:endParaRPr>
        </a:p>
      </dsp:txBody>
      <dsp:txXfrm>
        <a:off x="2082800" y="2522130"/>
        <a:ext cx="2616200" cy="1249678"/>
      </dsp:txXfrm>
    </dsp:sp>
    <dsp:sp modelId="{2A772B10-2757-472F-9C2B-628AAC7E72E2}">
      <dsp:nvSpPr>
        <dsp:cNvPr id="0" name=""/>
        <dsp:cNvSpPr/>
      </dsp:nvSpPr>
      <dsp:spPr>
        <a:xfrm>
          <a:off x="4699000" y="0"/>
          <a:ext cx="2616200" cy="124968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r" defTabSz="622300" rtl="1">
            <a:lnSpc>
              <a:spcPct val="90000"/>
            </a:lnSpc>
            <a:spcBef>
              <a:spcPct val="0"/>
            </a:spcBef>
            <a:spcAft>
              <a:spcPct val="15000"/>
            </a:spcAft>
            <a:buChar char="••"/>
          </a:pPr>
          <a:r>
            <a:rPr lang="he-IL" sz="1400" kern="1200" dirty="0" smtClean="0">
              <a:solidFill>
                <a:srgbClr val="000000"/>
              </a:solidFill>
              <a:latin typeface="Arial" pitchFamily="34" charset="0"/>
              <a:cs typeface="Arial"/>
            </a:rPr>
            <a:t>קצבה עם מקסימום וותק - </a:t>
          </a:r>
          <a:r>
            <a:rPr lang="he-IL" sz="1400" b="1" kern="1200" dirty="0" smtClean="0">
              <a:solidFill>
                <a:srgbClr val="000000"/>
              </a:solidFill>
              <a:latin typeface="Arial" pitchFamily="34" charset="0"/>
              <a:cs typeface="Arial"/>
            </a:rPr>
            <a:t>2,253</a:t>
          </a:r>
          <a:r>
            <a:rPr lang="he-IL" sz="1400" kern="1200" dirty="0" smtClean="0">
              <a:solidFill>
                <a:srgbClr val="000000"/>
              </a:solidFill>
              <a:latin typeface="Arial" pitchFamily="34" charset="0"/>
              <a:cs typeface="Arial"/>
            </a:rPr>
            <a:t> </a:t>
          </a:r>
          <a:r>
            <a:rPr lang="he-IL" sz="1400" b="1" kern="1200" dirty="0" smtClean="0">
              <a:solidFill>
                <a:srgbClr val="000000"/>
              </a:solidFill>
              <a:latin typeface="Arial" pitchFamily="34" charset="0"/>
              <a:cs typeface="Arial"/>
            </a:rPr>
            <a:t>ש"ח </a:t>
          </a:r>
          <a:endParaRPr lang="he-IL" sz="1400" b="1" kern="1200" dirty="0">
            <a:cs typeface="+mn-cs"/>
          </a:endParaRPr>
        </a:p>
      </dsp:txBody>
      <dsp:txXfrm>
        <a:off x="4699000" y="0"/>
        <a:ext cx="2616200" cy="1249682"/>
      </dsp:txXfrm>
    </dsp:sp>
    <dsp:sp modelId="{1BCE4473-D284-4039-8C9A-1FD7875DA02D}">
      <dsp:nvSpPr>
        <dsp:cNvPr id="0" name=""/>
        <dsp:cNvSpPr/>
      </dsp:nvSpPr>
      <dsp:spPr>
        <a:xfrm>
          <a:off x="4699000" y="1249682"/>
          <a:ext cx="2616200" cy="124967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r" defTabSz="622300" rtl="1">
            <a:lnSpc>
              <a:spcPct val="90000"/>
            </a:lnSpc>
            <a:spcBef>
              <a:spcPct val="0"/>
            </a:spcBef>
            <a:spcAft>
              <a:spcPct val="15000"/>
            </a:spcAft>
            <a:buChar char="••"/>
          </a:pPr>
          <a:r>
            <a:rPr lang="he-IL" sz="1400" kern="1200" dirty="0" smtClean="0">
              <a:solidFill>
                <a:srgbClr val="000000"/>
              </a:solidFill>
              <a:cs typeface="Arial"/>
            </a:rPr>
            <a:t>קצבת זקנה, שארים ונכות</a:t>
          </a:r>
          <a:endParaRPr lang="he-IL" sz="1400" b="1" kern="1200" dirty="0">
            <a:cs typeface="+mn-cs"/>
          </a:endParaRPr>
        </a:p>
        <a:p>
          <a:pPr marL="114300" lvl="1" indent="-114300" algn="r" defTabSz="622300" rtl="1">
            <a:lnSpc>
              <a:spcPct val="90000"/>
            </a:lnSpc>
            <a:spcBef>
              <a:spcPct val="0"/>
            </a:spcBef>
            <a:spcAft>
              <a:spcPct val="15000"/>
            </a:spcAft>
            <a:buChar char="••"/>
          </a:pPr>
          <a:r>
            <a:rPr lang="he-IL" sz="1400" kern="1200" dirty="0" smtClean="0">
              <a:solidFill>
                <a:srgbClr val="000000"/>
              </a:solidFill>
              <a:cs typeface="Arial"/>
            </a:rPr>
            <a:t>זכאי להטבות מס בתקופת הפקדה, צבירה ומשיכה</a:t>
          </a:r>
          <a:endParaRPr lang="he-IL" sz="1400" b="1" kern="1200" dirty="0">
            <a:solidFill>
              <a:schemeClr val="tx1">
                <a:lumMod val="95000"/>
                <a:lumOff val="5000"/>
              </a:schemeClr>
            </a:solidFill>
            <a:cs typeface="+mn-cs"/>
          </a:endParaRPr>
        </a:p>
      </dsp:txBody>
      <dsp:txXfrm>
        <a:off x="4699000" y="1249682"/>
        <a:ext cx="2616200" cy="1249678"/>
      </dsp:txXfrm>
    </dsp:sp>
    <dsp:sp modelId="{E553589E-55A0-4424-952A-B85766B3415D}">
      <dsp:nvSpPr>
        <dsp:cNvPr id="0" name=""/>
        <dsp:cNvSpPr/>
      </dsp:nvSpPr>
      <dsp:spPr>
        <a:xfrm>
          <a:off x="4699000" y="2499361"/>
          <a:ext cx="2616200" cy="124967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r" defTabSz="622300" rtl="1">
            <a:lnSpc>
              <a:spcPct val="90000"/>
            </a:lnSpc>
            <a:spcBef>
              <a:spcPct val="0"/>
            </a:spcBef>
            <a:spcAft>
              <a:spcPct val="15000"/>
            </a:spcAft>
            <a:buChar char="••"/>
          </a:pPr>
          <a:r>
            <a:rPr lang="he-IL" sz="1400" b="0" kern="1200" dirty="0" smtClean="0">
              <a:cs typeface="+mn-cs"/>
            </a:rPr>
            <a:t>קרנות נאמנות</a:t>
          </a:r>
          <a:endParaRPr lang="he-IL" sz="1400" b="0" kern="1200" dirty="0">
            <a:cs typeface="+mn-cs"/>
          </a:endParaRPr>
        </a:p>
        <a:p>
          <a:pPr marL="114300" lvl="1" indent="-114300" algn="r" defTabSz="622300" rtl="1">
            <a:lnSpc>
              <a:spcPct val="90000"/>
            </a:lnSpc>
            <a:spcBef>
              <a:spcPct val="0"/>
            </a:spcBef>
            <a:spcAft>
              <a:spcPct val="15000"/>
            </a:spcAft>
            <a:buChar char="••"/>
          </a:pPr>
          <a:r>
            <a:rPr lang="he-IL" sz="1400" b="0" kern="1200" dirty="0" smtClean="0">
              <a:solidFill>
                <a:schemeClr val="tx1"/>
              </a:solidFill>
              <a:cs typeface="+mn-cs"/>
            </a:rPr>
            <a:t>פיקדונות בבנקים</a:t>
          </a:r>
          <a:endParaRPr lang="he-IL" sz="1400" b="0" kern="1200" dirty="0">
            <a:solidFill>
              <a:schemeClr val="tx1"/>
            </a:solidFill>
            <a:cs typeface="+mn-cs"/>
          </a:endParaRPr>
        </a:p>
        <a:p>
          <a:pPr marL="114300" lvl="1" indent="-114300" algn="r" defTabSz="622300" rtl="1">
            <a:lnSpc>
              <a:spcPct val="90000"/>
            </a:lnSpc>
            <a:spcBef>
              <a:spcPct val="0"/>
            </a:spcBef>
            <a:spcAft>
              <a:spcPct val="15000"/>
            </a:spcAft>
            <a:buChar char="••"/>
          </a:pPr>
          <a:r>
            <a:rPr lang="he-IL" sz="1400" b="0" kern="1200" dirty="0" smtClean="0">
              <a:solidFill>
                <a:schemeClr val="tx1"/>
              </a:solidFill>
              <a:cs typeface="+mn-cs"/>
            </a:rPr>
            <a:t>אינו זכאי להטבות מס</a:t>
          </a:r>
          <a:endParaRPr lang="he-IL" sz="1400" b="0" kern="1200" dirty="0">
            <a:solidFill>
              <a:schemeClr val="tx1"/>
            </a:solidFill>
            <a:cs typeface="+mn-cs"/>
          </a:endParaRPr>
        </a:p>
      </dsp:txBody>
      <dsp:txXfrm>
        <a:off x="4699000" y="2499361"/>
        <a:ext cx="2616200" cy="124967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35823" y="0"/>
            <a:ext cx="2933277" cy="4953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67" y="0"/>
            <a:ext cx="2933277" cy="495300"/>
          </a:xfrm>
          <a:prstGeom prst="rect">
            <a:avLst/>
          </a:prstGeom>
        </p:spPr>
        <p:txBody>
          <a:bodyPr vert="horz" lIns="91440" tIns="45720" rIns="91440" bIns="45720" rtlCol="1"/>
          <a:lstStyle>
            <a:lvl1pPr algn="l">
              <a:defRPr sz="1200"/>
            </a:lvl1pPr>
          </a:lstStyle>
          <a:p>
            <a:fld id="{C1E15860-2951-4AEB-BF57-0220D55712A6}" type="datetimeFigureOut">
              <a:rPr lang="he-IL" smtClean="0"/>
              <a:t>ט"ז/אלול/תשע"ג</a:t>
            </a:fld>
            <a:endParaRPr lang="he-IL"/>
          </a:p>
        </p:txBody>
      </p:sp>
      <p:sp>
        <p:nvSpPr>
          <p:cNvPr id="4" name="מציין מיקום של כותרת תחתונה 3"/>
          <p:cNvSpPr>
            <a:spLocks noGrp="1"/>
          </p:cNvSpPr>
          <p:nvPr>
            <p:ph type="ftr" sz="quarter" idx="2"/>
          </p:nvPr>
        </p:nvSpPr>
        <p:spPr>
          <a:xfrm>
            <a:off x="3835823" y="9408981"/>
            <a:ext cx="2933277" cy="49530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67" y="9408981"/>
            <a:ext cx="2933277" cy="495300"/>
          </a:xfrm>
          <a:prstGeom prst="rect">
            <a:avLst/>
          </a:prstGeom>
        </p:spPr>
        <p:txBody>
          <a:bodyPr vert="horz" lIns="91440" tIns="45720" rIns="91440" bIns="45720" rtlCol="1" anchor="b"/>
          <a:lstStyle>
            <a:lvl1pPr algn="l">
              <a:defRPr sz="1200"/>
            </a:lvl1pPr>
          </a:lstStyle>
          <a:p>
            <a:fld id="{8808EE08-9D92-43C9-A674-DDB09C67CE06}" type="slidenum">
              <a:rPr lang="he-IL" smtClean="0"/>
              <a:t>‹#›</a:t>
            </a:fld>
            <a:endParaRPr lang="he-IL"/>
          </a:p>
        </p:txBody>
      </p:sp>
    </p:spTree>
    <p:extLst>
      <p:ext uri="{BB962C8B-B14F-4D97-AF65-F5344CB8AC3E}">
        <p14:creationId xmlns:p14="http://schemas.microsoft.com/office/powerpoint/2010/main" val="546782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35823" y="0"/>
            <a:ext cx="293327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1567" y="0"/>
            <a:ext cx="293327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172" name="Rectangle 4"/>
          <p:cNvSpPr>
            <a:spLocks noGrp="1" noRot="1" noChangeAspec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6910" y="4705350"/>
            <a:ext cx="541528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7174" name="Rectangle 6"/>
          <p:cNvSpPr>
            <a:spLocks noGrp="1" noChangeArrowheads="1"/>
          </p:cNvSpPr>
          <p:nvPr>
            <p:ph type="ftr" sz="quarter" idx="4"/>
          </p:nvPr>
        </p:nvSpPr>
        <p:spPr bwMode="auto">
          <a:xfrm>
            <a:off x="3835823" y="9408981"/>
            <a:ext cx="293327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1567" y="9408981"/>
            <a:ext cx="293327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D3145435-8809-48BE-9088-582E3AFBF45C}" type="slidenum">
              <a:rPr lang="he-IL"/>
              <a:pPr/>
              <a:t>‹#›</a:t>
            </a:fld>
            <a:endParaRPr lang="en-US"/>
          </a:p>
        </p:txBody>
      </p:sp>
    </p:spTree>
    <p:extLst>
      <p:ext uri="{BB962C8B-B14F-4D97-AF65-F5344CB8AC3E}">
        <p14:creationId xmlns:p14="http://schemas.microsoft.com/office/powerpoint/2010/main" val="314924070"/>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16C3F-8366-4D46-BBD3-042E3A898D26}" type="slidenum">
              <a:rPr lang="he-IL">
                <a:solidFill>
                  <a:prstClr val="black"/>
                </a:solidFill>
              </a:rPr>
              <a:pPr/>
              <a:t>1</a:t>
            </a:fld>
            <a:endParaRPr lang="en-US">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1" indent="0" algn="r" defTabSz="914400" rtl="1" eaLnBrk="1" fontAlgn="base" latinLnBrk="0" hangingPunct="1">
              <a:lnSpc>
                <a:spcPct val="100000"/>
              </a:lnSpc>
              <a:spcBef>
                <a:spcPct val="30000"/>
              </a:spcBef>
              <a:spcAft>
                <a:spcPct val="0"/>
              </a:spcAft>
              <a:buClrTx/>
              <a:buSzTx/>
              <a:buFontTx/>
              <a:buNone/>
              <a:tabLst/>
              <a:defRPr/>
            </a:pPr>
            <a:r>
              <a:rPr lang="he-IL" sz="2800" b="1" dirty="0" smtClean="0"/>
              <a:t>סנקציה – </a:t>
            </a:r>
            <a:r>
              <a:rPr lang="he-IL" sz="2800" dirty="0" smtClean="0"/>
              <a:t>הגדלת ההכנסה החייבת בגובה הסכום שהיה אמור להיות מופקד לפנסיה חובה כשהוא מוכפל ב-4.</a:t>
            </a:r>
            <a:endParaRPr lang="en-US" sz="2800" dirty="0" smtClean="0"/>
          </a:p>
          <a:p>
            <a:endParaRPr lang="he-IL" dirty="0"/>
          </a:p>
        </p:txBody>
      </p:sp>
      <p:sp>
        <p:nvSpPr>
          <p:cNvPr id="4" name="מציין מיקום של מספר שקופית 3"/>
          <p:cNvSpPr>
            <a:spLocks noGrp="1"/>
          </p:cNvSpPr>
          <p:nvPr>
            <p:ph type="sldNum" sz="quarter" idx="10"/>
          </p:nvPr>
        </p:nvSpPr>
        <p:spPr/>
        <p:txBody>
          <a:bodyPr/>
          <a:lstStyle/>
          <a:p>
            <a:fld id="{D3145435-8809-48BE-9088-582E3AFBF45C}" type="slidenum">
              <a:rPr lang="he-IL" smtClean="0"/>
              <a:pPr/>
              <a:t>14</a:t>
            </a:fld>
            <a:endParaRPr lang="en-US"/>
          </a:p>
        </p:txBody>
      </p:sp>
    </p:spTree>
    <p:extLst>
      <p:ext uri="{BB962C8B-B14F-4D97-AF65-F5344CB8AC3E}">
        <p14:creationId xmlns:p14="http://schemas.microsoft.com/office/powerpoint/2010/main" val="138700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מציין מיקום של תמונת שקופית 1"/>
          <p:cNvSpPr>
            <a:spLocks noGrp="1" noRot="1" noChangeAspect="1" noTextEdit="1"/>
          </p:cNvSpPr>
          <p:nvPr>
            <p:ph type="sldImg"/>
          </p:nvPr>
        </p:nvSpPr>
        <p:spPr>
          <a:ln/>
        </p:spPr>
      </p:sp>
      <p:sp>
        <p:nvSpPr>
          <p:cNvPr id="45059" name="מציין מיקום של הערות 2"/>
          <p:cNvSpPr>
            <a:spLocks noGrp="1"/>
          </p:cNvSpPr>
          <p:nvPr>
            <p:ph type="body" idx="1"/>
          </p:nvPr>
        </p:nvSpPr>
        <p:spPr>
          <a:noFill/>
        </p:spPr>
        <p:txBody>
          <a:bodyPr/>
          <a:lstStyle/>
          <a:p>
            <a:endParaRPr lang="he-IL" smtClean="0"/>
          </a:p>
        </p:txBody>
      </p:sp>
      <p:sp>
        <p:nvSpPr>
          <p:cNvPr id="45060" name="מציין מיקום של מספר שקופית 3"/>
          <p:cNvSpPr>
            <a:spLocks noGrp="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A93636D-727E-45CA-9021-4784E69B1476}" type="slidenum">
              <a:rPr lang="he-IL" smtClean="0">
                <a:solidFill>
                  <a:prstClr val="black"/>
                </a:solidFill>
              </a:rPr>
              <a:pPr eaLnBrk="1" hangingPunct="1"/>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להדגיש שזהו מצב תיאורטי, גם שיעור ההפקדה וגם הרציפות</a:t>
            </a:r>
            <a:r>
              <a:rPr lang="he-IL" baseline="0" dirty="0" smtClean="0"/>
              <a:t> שלה, 37 שנה.</a:t>
            </a:r>
            <a:endParaRPr lang="he-IL" dirty="0"/>
          </a:p>
        </p:txBody>
      </p:sp>
      <p:sp>
        <p:nvSpPr>
          <p:cNvPr id="4" name="מציין מיקום של מספר שקופית 3"/>
          <p:cNvSpPr>
            <a:spLocks noGrp="1"/>
          </p:cNvSpPr>
          <p:nvPr>
            <p:ph type="sldNum" sz="quarter" idx="10"/>
          </p:nvPr>
        </p:nvSpPr>
        <p:spPr/>
        <p:txBody>
          <a:bodyPr/>
          <a:lstStyle/>
          <a:p>
            <a:fld id="{D3145435-8809-48BE-9088-582E3AFBF45C}" type="slidenum">
              <a:rPr lang="he-IL" smtClean="0"/>
              <a:pPr/>
              <a:t>4</a:t>
            </a:fld>
            <a:endParaRPr lang="en-US"/>
          </a:p>
        </p:txBody>
      </p:sp>
    </p:spTree>
    <p:extLst>
      <p:ext uri="{BB962C8B-B14F-4D97-AF65-F5344CB8AC3E}">
        <p14:creationId xmlns:p14="http://schemas.microsoft.com/office/powerpoint/2010/main" val="45141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דו"ח חדש מגלה נתונים מעודדים על מצב הבריאות המשופר של הישראלים. לפי הנתונים שפרסמה היום (שני) הלשכה המרכזית לסטטיסטיקה על הדמוגרפיה בישראל בשנת 2011, תוחלת החיים בישראל היא מהגבוהות בעולם, ונמצאת במקום ה-5 מבין מדינות ה-</a:t>
            </a:r>
            <a:r>
              <a:rPr lang="en-US" dirty="0" smtClean="0">
                <a:effectLst/>
              </a:rPr>
              <a:t>OECD. </a:t>
            </a:r>
            <a:r>
              <a:rPr lang="he-IL" dirty="0" smtClean="0">
                <a:effectLst/>
              </a:rPr>
              <a:t>לפי הדו"ח, בישראל חיים יותר שנים </a:t>
            </a:r>
            <a:r>
              <a:rPr lang="he-IL" dirty="0" err="1" smtClean="0">
                <a:effectLst/>
              </a:rPr>
              <a:t>מבשבדיה</a:t>
            </a:r>
            <a:r>
              <a:rPr lang="he-IL" dirty="0" smtClean="0">
                <a:effectLst/>
              </a:rPr>
              <a:t> ובצרפת ויותר שנים ממרבית המדינות המפותחות בעולם. </a:t>
            </a:r>
            <a:br>
              <a:rPr lang="he-IL" dirty="0" smtClean="0">
                <a:effectLst/>
              </a:rPr>
            </a:br>
            <a:r>
              <a:rPr lang="he-IL" dirty="0" smtClean="0">
                <a:effectLst/>
              </a:rPr>
              <a:t/>
            </a:r>
            <a:br>
              <a:rPr lang="he-IL" dirty="0" smtClean="0">
                <a:effectLst/>
              </a:rPr>
            </a:br>
            <a:r>
              <a:rPr lang="he-IL" dirty="0" smtClean="0">
                <a:effectLst/>
              </a:rPr>
              <a:t>ובמספרים: תוחלת החיים הממוצעת עומדת על 81.7 שנים, שנתיים יותר מהממוצע ב-</a:t>
            </a:r>
            <a:r>
              <a:rPr lang="en-US" dirty="0" smtClean="0">
                <a:effectLst/>
              </a:rPr>
              <a:t>OECD </a:t>
            </a:r>
            <a:r>
              <a:rPr lang="he-IL" dirty="0" smtClean="0">
                <a:effectLst/>
              </a:rPr>
              <a:t>העומד על 79.7 שנים בלבד. נשים מאריכות חיים יותר מהגברים - 83.6 שנים לעומת 79.9 שנים בהתאמה. הנתונים מראים, כי תוחלת החיים בישראל עלתה מאד ב-20 השנים האחרונות: מסוף שנות ה-90 תוחלת החיים של נשים בישראל עלתה ב-4 שנים ותוחלת החיים של הגברים עלתה ב-3.5 שנים, לעומת עלייה של 2.1 שנים בלבד ב-</a:t>
            </a:r>
            <a:r>
              <a:rPr lang="en-US" dirty="0" smtClean="0">
                <a:effectLst/>
              </a:rPr>
              <a:t>OECD.</a:t>
            </a:r>
            <a:br>
              <a:rPr lang="en-US" dirty="0" smtClean="0">
                <a:effectLst/>
              </a:rPr>
            </a:br>
            <a:r>
              <a:rPr lang="en-US" dirty="0" smtClean="0">
                <a:effectLst/>
              </a:rPr>
              <a:t/>
            </a:r>
            <a:br>
              <a:rPr lang="en-US" dirty="0" smtClean="0">
                <a:effectLst/>
              </a:rPr>
            </a:br>
            <a:r>
              <a:rPr lang="he-IL" dirty="0" smtClean="0">
                <a:effectLst/>
              </a:rPr>
              <a:t>תוחלת החיים של הגברים היהודיים עומדת על 80.7 שנים ושל הגברים הערבים על 76.4 שנים. תוחלת החיים של היהודיות עומדת על 83.9 שנים ושל הערביות על 80.9 שנים. עוד מתברר, כי סיכוייהם של הנולדים עלתה מאד. מבין הנולדים השנה 59% מהבנים ו-72% מהבנות צפויים להגיע לגבורות, לעומת 33% ו-43% בלבד בהתאמה בסוף שנות ה-70. כמו כן, בני 65 ומעלה בישראל שהגיעו לשיבה טובה להאריך חיים גדלה מאד: תוחלת החיים של נשים שהגיעו לגיל 65 עומדת כיום על יותר מ-86 שנים ואילו תוחלת החיים של גברים בני 65 מגיעה ל-84 שנים – כשנתיים יותר מהממוצע של בני 65 ב-</a:t>
            </a:r>
            <a:r>
              <a:rPr lang="en-US" dirty="0" smtClean="0">
                <a:effectLst/>
              </a:rPr>
              <a:t>OECD. </a:t>
            </a:r>
            <a:br>
              <a:rPr lang="en-US" dirty="0" smtClean="0">
                <a:effectLst/>
              </a:rPr>
            </a:br>
            <a:r>
              <a:rPr lang="en-US" dirty="0" smtClean="0">
                <a:effectLst/>
              </a:rPr>
              <a:t/>
            </a:r>
            <a:br>
              <a:rPr lang="en-US" dirty="0" smtClean="0">
                <a:effectLst/>
              </a:rPr>
            </a:br>
            <a:r>
              <a:rPr lang="he-IL" dirty="0" smtClean="0">
                <a:effectLst/>
              </a:rPr>
              <a:t>בהשוואה בין-לאומית של תוחלת חיים בלידה, נמצאים הגברים הישראליים בקבוצת המדינות עם תוחלת החיים הגבוהה ביותר. על פי נתוני ה-</a:t>
            </a:r>
            <a:r>
              <a:rPr lang="en-US" dirty="0" smtClean="0">
                <a:effectLst/>
              </a:rPr>
              <a:t>OECD, </a:t>
            </a:r>
            <a:r>
              <a:rPr lang="he-IL" dirty="0" smtClean="0">
                <a:effectLst/>
              </a:rPr>
              <a:t>הגברים הישראלים נמצאים במקום השני בתוחלת חיים ביחד עם יפן (79.9 שנים) ואחרי </a:t>
            </a:r>
            <a:r>
              <a:rPr lang="he-IL" dirty="0" err="1" smtClean="0">
                <a:effectLst/>
              </a:rPr>
              <a:t>שווויץ</a:t>
            </a:r>
            <a:r>
              <a:rPr lang="he-IL" dirty="0" smtClean="0">
                <a:effectLst/>
              </a:rPr>
              <a:t> (80.6 שנים) הנמצאת במקום הראשון. לגברים בשוודיה, איסלנד ואוסטרליה תוחלת חיים דומה לזו של הגברים בישראל. הנשים הישראליות מדורגות נמוך יותר, תוחלת החיים שלהן (83.6 שנים) נמוכה בשלוש שנים מזו של המובילה , יפן עם תוחלת חיים של 86.4 שנים. לנשים באוסטרליה, פינלנד, אוסטריה, קוריאה, איסלנד, שוודיה ולוקסמבורג תוחלת חיים דומה לזו של הנשים בישראל.</a:t>
            </a:r>
          </a:p>
          <a:p>
            <a:endParaRPr lang="he-IL" dirty="0"/>
          </a:p>
        </p:txBody>
      </p:sp>
      <p:sp>
        <p:nvSpPr>
          <p:cNvPr id="4" name="מציין מיקום של מספר שקופית 3"/>
          <p:cNvSpPr>
            <a:spLocks noGrp="1"/>
          </p:cNvSpPr>
          <p:nvPr>
            <p:ph type="sldNum" sz="quarter" idx="10"/>
          </p:nvPr>
        </p:nvSpPr>
        <p:spPr/>
        <p:txBody>
          <a:bodyPr/>
          <a:lstStyle/>
          <a:p>
            <a:fld id="{D3145435-8809-48BE-9088-582E3AFBF45C}" type="slidenum">
              <a:rPr lang="he-IL"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51654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eaLnBrk="1" hangingPunct="1"/>
            <a:fld id="{BEC96823-20C8-492A-8D90-0FDA37719BED}" type="slidenum">
              <a:rPr lang="he-IL" b="0" smtClean="0">
                <a:cs typeface="Arial" pitchFamily="34" charset="0"/>
              </a:rPr>
              <a:pPr eaLnBrk="1" hangingPunct="1"/>
              <a:t>8</a:t>
            </a:fld>
            <a:endParaRPr lang="en-US" b="0" smtClean="0">
              <a:cs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eaLnBrk="1" hangingPunct="1"/>
            <a:fld id="{0ADA775F-5079-48AB-B6A6-AA6146F2546A}" type="slidenum">
              <a:rPr lang="he-IL" b="0" smtClean="0">
                <a:cs typeface="Arial" pitchFamily="34" charset="0"/>
              </a:rPr>
              <a:pPr eaLnBrk="1" hangingPunct="1"/>
              <a:t>9</a:t>
            </a:fld>
            <a:endParaRPr lang="en-US" b="0" smtClean="0">
              <a:cs typeface="Arial" pitchFamily="34" charset="0"/>
            </a:endParaRPr>
          </a:p>
        </p:txBody>
      </p:sp>
      <p:sp>
        <p:nvSpPr>
          <p:cNvPr id="48131" name="Rectangle 2"/>
          <p:cNvSpPr>
            <a:spLocks noGrp="1" noRot="1" noChangeAspect="1" noChangeArrowheads="1" noTextEdit="1"/>
          </p:cNvSpPr>
          <p:nvPr>
            <p:ph type="sldImg"/>
          </p:nvPr>
        </p:nvSpPr>
        <p:spPr>
          <a:xfrm>
            <a:off x="909638" y="744538"/>
            <a:ext cx="4953000" cy="371475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eaLnBrk="1" hangingPunct="1"/>
            <a:fld id="{0B2AA35E-0DE1-4661-86AF-CC50B6A66D98}" type="slidenum">
              <a:rPr lang="he-IL" b="0" smtClean="0">
                <a:cs typeface="Arial" pitchFamily="34" charset="0"/>
              </a:rPr>
              <a:pPr eaLnBrk="1" hangingPunct="1"/>
              <a:t>10</a:t>
            </a:fld>
            <a:endParaRPr lang="en-US" b="0" smtClean="0">
              <a:cs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D3145435-8809-48BE-9088-582E3AFBF45C}" type="slidenum">
              <a:rPr lang="he-IL" smtClean="0"/>
              <a:pPr/>
              <a:t>11</a:t>
            </a:fld>
            <a:endParaRPr lang="en-US"/>
          </a:p>
        </p:txBody>
      </p:sp>
    </p:spTree>
    <p:extLst>
      <p:ext uri="{BB962C8B-B14F-4D97-AF65-F5344CB8AC3E}">
        <p14:creationId xmlns:p14="http://schemas.microsoft.com/office/powerpoint/2010/main" val="1202494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1" indent="0" algn="r" defTabSz="914400" rtl="1" eaLnBrk="1" fontAlgn="base" latinLnBrk="0" hangingPunct="1">
              <a:lnSpc>
                <a:spcPct val="100000"/>
              </a:lnSpc>
              <a:spcBef>
                <a:spcPct val="30000"/>
              </a:spcBef>
              <a:spcAft>
                <a:spcPct val="0"/>
              </a:spcAft>
              <a:buClrTx/>
              <a:buSzTx/>
              <a:buFontTx/>
              <a:buNone/>
              <a:tabLst/>
              <a:defRPr/>
            </a:pPr>
            <a:r>
              <a:rPr lang="he-IL" sz="2800" b="1" dirty="0" smtClean="0"/>
              <a:t>סנקציה – </a:t>
            </a:r>
            <a:r>
              <a:rPr lang="he-IL" sz="2800" dirty="0" smtClean="0"/>
              <a:t>הגדלת ההכנסה החייבת בגובה הסכום שהיה אמור להיות מופקד לפנסיה חובה כשהוא מוכפל ב-4.</a:t>
            </a:r>
            <a:endParaRPr lang="en-US" sz="2800" dirty="0" smtClean="0"/>
          </a:p>
          <a:p>
            <a:endParaRPr lang="he-IL" dirty="0"/>
          </a:p>
        </p:txBody>
      </p:sp>
      <p:sp>
        <p:nvSpPr>
          <p:cNvPr id="4" name="מציין מיקום של מספר שקופית 3"/>
          <p:cNvSpPr>
            <a:spLocks noGrp="1"/>
          </p:cNvSpPr>
          <p:nvPr>
            <p:ph type="sldNum" sz="quarter" idx="10"/>
          </p:nvPr>
        </p:nvSpPr>
        <p:spPr/>
        <p:txBody>
          <a:bodyPr/>
          <a:lstStyle/>
          <a:p>
            <a:fld id="{D3145435-8809-48BE-9088-582E3AFBF45C}" type="slidenum">
              <a:rPr lang="he-IL" smtClean="0"/>
              <a:pPr/>
              <a:t>13</a:t>
            </a:fld>
            <a:endParaRPr lang="en-US"/>
          </a:p>
        </p:txBody>
      </p:sp>
    </p:spTree>
    <p:extLst>
      <p:ext uri="{BB962C8B-B14F-4D97-AF65-F5344CB8AC3E}">
        <p14:creationId xmlns:p14="http://schemas.microsoft.com/office/powerpoint/2010/main" val="1387007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B542C4C5-46ED-4C60-BCBD-3819433B959E}"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50498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B06C1E6-0890-47B4-9B60-76018F1AF49A}"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6625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D89A618D-34E2-4C0B-B1BB-85EC773178A7}"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8285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33536F3C-3D90-4CCC-8158-E369A52B59D3}"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60938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6244C5EA-8892-42AB-86F4-7190273B122D}"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698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9A55DA4-F74A-4C7B-917C-84209639D718}"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73655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919F8BAD-F6DB-46A9-B5D8-96384E1E2C35}"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5009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9EBB0F1C-08A2-4C7C-94F6-DC8DC596EEAF}"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8890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1E6F69A2-2233-46BE-BA45-0E11FBB11091}"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60234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CE52C491-F228-4474-97BE-5CA4BCA16CA6}"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09688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7DE6427-4400-4B9E-AF4A-1953D7AEDA6F}"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5319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0B2E2BE5-6956-4AA8-A0D6-1C21CF4772DE}"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96984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206A246E-B3CF-4D56-A9EC-13FEA218B4B4}"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05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F0A2E15-33CD-477C-BFF2-156228B53A58}"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303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946900" y="274638"/>
            <a:ext cx="2162175"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3373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BD7BC0C3-EC1D-4CD7-8B28-E59B5F97C1E5}"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573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27C0E97-E3B8-4F40-BE2C-4FF1E357E956}"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60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A99F1167-BE9C-4B04-86C8-39C0B5A2625D}"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7251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E84E3E59-19B0-44A2-B8AA-21373B8108F9}"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6732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FE4A88B-B123-4C56-B129-D5F333EB6AD3}"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172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DD9F1D5C-8711-40A6-BE20-7A057693CD18}"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990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55670EAD-6FEE-4F3B-98AF-A1421DDDC6C3}"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109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FEDCFD70-51DE-41AB-812B-9927E5C94B85}"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830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60"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solidFill>
                <a:srgbClr val="000000"/>
              </a:solidFill>
            </a:endParaRPr>
          </a:p>
        </p:txBody>
      </p:sp>
      <p:sp>
        <p:nvSpPr>
          <p:cNvPr id="45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solidFill>
                <a:srgbClr val="000000"/>
              </a:solidFill>
            </a:endParaRPr>
          </a:p>
        </p:txBody>
      </p:sp>
      <p:pic>
        <p:nvPicPr>
          <p:cNvPr id="45063" name="Picture 7" descr="רקע צד"/>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38250" cy="6880225"/>
          </a:xfrm>
          <a:prstGeom prst="rect">
            <a:avLst/>
          </a:prstGeom>
          <a:noFill/>
          <a:extLst>
            <a:ext uri="{909E8E84-426E-40DD-AFC4-6F175D3DCCD1}">
              <a14:hiddenFill xmlns:a14="http://schemas.microsoft.com/office/drawing/2010/main">
                <a:solidFill>
                  <a:srgbClr val="FFFFFF"/>
                </a:solidFill>
              </a14:hiddenFill>
            </a:ext>
          </a:extLst>
        </p:spPr>
      </p:pic>
      <p:grpSp>
        <p:nvGrpSpPr>
          <p:cNvPr id="45064" name="Group 8"/>
          <p:cNvGrpSpPr>
            <a:grpSpLocks/>
          </p:cNvGrpSpPr>
          <p:nvPr userDrawn="1"/>
        </p:nvGrpSpPr>
        <p:grpSpPr bwMode="auto">
          <a:xfrm>
            <a:off x="250825" y="0"/>
            <a:ext cx="1800225" cy="1700213"/>
            <a:chOff x="286" y="3104"/>
            <a:chExt cx="1134" cy="1071"/>
          </a:xfrm>
        </p:grpSpPr>
        <p:sp>
          <p:nvSpPr>
            <p:cNvPr id="45065" name="Oval 9"/>
            <p:cNvSpPr>
              <a:spLocks noChangeArrowheads="1"/>
            </p:cNvSpPr>
            <p:nvPr/>
          </p:nvSpPr>
          <p:spPr bwMode="auto">
            <a:xfrm>
              <a:off x="286" y="3104"/>
              <a:ext cx="1134" cy="1071"/>
            </a:xfrm>
            <a:prstGeom prst="ellipse">
              <a:avLst/>
            </a:prstGeom>
            <a:solidFill>
              <a:srgbClr val="08528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grpSp>
          <p:nvGrpSpPr>
            <p:cNvPr id="45066" name="Group 10"/>
            <p:cNvGrpSpPr>
              <a:grpSpLocks/>
            </p:cNvGrpSpPr>
            <p:nvPr/>
          </p:nvGrpSpPr>
          <p:grpSpPr bwMode="auto">
            <a:xfrm>
              <a:off x="385" y="3249"/>
              <a:ext cx="998" cy="907"/>
              <a:chOff x="1429" y="2750"/>
              <a:chExt cx="998" cy="907"/>
            </a:xfrm>
          </p:grpSpPr>
          <p:sp>
            <p:nvSpPr>
              <p:cNvPr id="45067" name="Oval 11"/>
              <p:cNvSpPr>
                <a:spLocks noChangeArrowheads="1"/>
              </p:cNvSpPr>
              <p:nvPr/>
            </p:nvSpPr>
            <p:spPr bwMode="auto">
              <a:xfrm>
                <a:off x="1429" y="2750"/>
                <a:ext cx="998" cy="90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pic>
            <p:nvPicPr>
              <p:cNvPr id="45068" name="Picture 12" descr="לוגו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73" y="2950"/>
                <a:ext cx="680" cy="504"/>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45069" name="Picture 13" descr="סמל מדינה11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67625" y="260350"/>
            <a:ext cx="1147763" cy="1368425"/>
          </a:xfrm>
          <a:prstGeom prst="rect">
            <a:avLst/>
          </a:prstGeom>
          <a:noFill/>
          <a:extLst>
            <a:ext uri="{909E8E84-426E-40DD-AFC4-6F175D3DCCD1}">
              <a14:hiddenFill xmlns:a14="http://schemas.microsoft.com/office/drawing/2010/main">
                <a:solidFill>
                  <a:srgbClr val="FFFFFF"/>
                </a:solidFill>
              </a14:hiddenFill>
            </a:ext>
          </a:extLst>
        </p:spPr>
      </p:pic>
      <p:sp>
        <p:nvSpPr>
          <p:cNvPr id="45070" name="Rectangle 14"/>
          <p:cNvSpPr>
            <a:spLocks noChangeArrowheads="1"/>
          </p:cNvSpPr>
          <p:nvPr userDrawn="1"/>
        </p:nvSpPr>
        <p:spPr bwMode="auto">
          <a:xfrm>
            <a:off x="1692275" y="4760913"/>
            <a:ext cx="6372225" cy="36512"/>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45072" name="Rectangle 16"/>
          <p:cNvSpPr>
            <a:spLocks noChangeArrowheads="1"/>
          </p:cNvSpPr>
          <p:nvPr userDrawn="1"/>
        </p:nvSpPr>
        <p:spPr bwMode="auto">
          <a:xfrm>
            <a:off x="1619250" y="4616450"/>
            <a:ext cx="6588125" cy="71438"/>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45076" name="Rectangle 20"/>
          <p:cNvSpPr>
            <a:spLocks noChangeArrowheads="1"/>
          </p:cNvSpPr>
          <p:nvPr userDrawn="1"/>
        </p:nvSpPr>
        <p:spPr bwMode="auto">
          <a:xfrm>
            <a:off x="2555875" y="1830388"/>
            <a:ext cx="65881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45077" name="Rectangle 21"/>
          <p:cNvSpPr>
            <a:spLocks noChangeArrowheads="1"/>
          </p:cNvSpPr>
          <p:nvPr userDrawn="1"/>
        </p:nvSpPr>
        <p:spPr bwMode="auto">
          <a:xfrm>
            <a:off x="2771775" y="1952625"/>
            <a:ext cx="6372225" cy="365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45062"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fld id="{474588EA-AEDD-413F-AD6C-FD6AC7E32047}"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4435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79475"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solidFill>
                <a:srgbClr val="000000"/>
              </a:solidFill>
            </a:endParaRPr>
          </a:p>
        </p:txBody>
      </p:sp>
      <p:sp>
        <p:nvSpPr>
          <p:cNvPr id="1031" name="Rectangle 7"/>
          <p:cNvSpPr>
            <a:spLocks noChangeArrowheads="1"/>
          </p:cNvSpPr>
          <p:nvPr userDrawn="1"/>
        </p:nvSpPr>
        <p:spPr bwMode="auto">
          <a:xfrm>
            <a:off x="2555875" y="1268413"/>
            <a:ext cx="65881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1032" name="Rectangle 8"/>
          <p:cNvSpPr>
            <a:spLocks noChangeArrowheads="1"/>
          </p:cNvSpPr>
          <p:nvPr userDrawn="1"/>
        </p:nvSpPr>
        <p:spPr bwMode="auto">
          <a:xfrm>
            <a:off x="2771775" y="1411288"/>
            <a:ext cx="6372225" cy="36512"/>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1"/>
            </a:lvl1pPr>
          </a:lstStyle>
          <a:p>
            <a:fld id="{64E75EBA-E18A-453B-874A-E8C1ACBBCAB2}" type="slidenum">
              <a:rPr lang="he-IL">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285815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r" rtl="1" fontAlgn="base">
        <a:spcBef>
          <a:spcPct val="0"/>
        </a:spcBef>
        <a:spcAft>
          <a:spcPct val="0"/>
        </a:spcAft>
        <a:defRPr sz="4400">
          <a:solidFill>
            <a:schemeClr val="tx2"/>
          </a:solidFill>
          <a:latin typeface="+mj-lt"/>
          <a:ea typeface="+mj-ea"/>
          <a:cs typeface="+mj-cs"/>
        </a:defRPr>
      </a:lvl1pPr>
      <a:lvl2pPr algn="r" rtl="1" fontAlgn="base">
        <a:spcBef>
          <a:spcPct val="0"/>
        </a:spcBef>
        <a:spcAft>
          <a:spcPct val="0"/>
        </a:spcAft>
        <a:defRPr sz="4400">
          <a:solidFill>
            <a:schemeClr val="tx2"/>
          </a:solidFill>
          <a:latin typeface="Arial" pitchFamily="34" charset="0"/>
          <a:cs typeface="Arial" pitchFamily="34" charset="0"/>
        </a:defRPr>
      </a:lvl2pPr>
      <a:lvl3pPr algn="r" rtl="1" fontAlgn="base">
        <a:spcBef>
          <a:spcPct val="0"/>
        </a:spcBef>
        <a:spcAft>
          <a:spcPct val="0"/>
        </a:spcAft>
        <a:defRPr sz="4400">
          <a:solidFill>
            <a:schemeClr val="tx2"/>
          </a:solidFill>
          <a:latin typeface="Arial" pitchFamily="34" charset="0"/>
          <a:cs typeface="Arial" pitchFamily="34" charset="0"/>
        </a:defRPr>
      </a:lvl3pPr>
      <a:lvl4pPr algn="r" rtl="1" fontAlgn="base">
        <a:spcBef>
          <a:spcPct val="0"/>
        </a:spcBef>
        <a:spcAft>
          <a:spcPct val="0"/>
        </a:spcAft>
        <a:defRPr sz="4400">
          <a:solidFill>
            <a:schemeClr val="tx2"/>
          </a:solidFill>
          <a:latin typeface="Arial" pitchFamily="34" charset="0"/>
          <a:cs typeface="Arial" pitchFamily="34" charset="0"/>
        </a:defRPr>
      </a:lvl4pPr>
      <a:lvl5pPr algn="r" rtl="1" fontAlgn="base">
        <a:spcBef>
          <a:spcPct val="0"/>
        </a:spcBef>
        <a:spcAft>
          <a:spcPct val="0"/>
        </a:spcAft>
        <a:defRPr sz="4400">
          <a:solidFill>
            <a:schemeClr val="tx2"/>
          </a:solidFill>
          <a:latin typeface="Arial" pitchFamily="34" charset="0"/>
          <a:cs typeface="Arial" pitchFamily="34" charset="0"/>
        </a:defRPr>
      </a:lvl5pPr>
      <a:lvl6pPr marL="457200" algn="r" rtl="1" fontAlgn="base">
        <a:spcBef>
          <a:spcPct val="0"/>
        </a:spcBef>
        <a:spcAft>
          <a:spcPct val="0"/>
        </a:spcAft>
        <a:defRPr sz="4400">
          <a:solidFill>
            <a:schemeClr val="tx2"/>
          </a:solidFill>
          <a:latin typeface="Arial" pitchFamily="34" charset="0"/>
          <a:cs typeface="Arial" pitchFamily="34" charset="0"/>
        </a:defRPr>
      </a:lvl6pPr>
      <a:lvl7pPr marL="914400" algn="r" rtl="1" fontAlgn="base">
        <a:spcBef>
          <a:spcPct val="0"/>
        </a:spcBef>
        <a:spcAft>
          <a:spcPct val="0"/>
        </a:spcAft>
        <a:defRPr sz="4400">
          <a:solidFill>
            <a:schemeClr val="tx2"/>
          </a:solidFill>
          <a:latin typeface="Arial" pitchFamily="34" charset="0"/>
          <a:cs typeface="Arial" pitchFamily="34" charset="0"/>
        </a:defRPr>
      </a:lvl7pPr>
      <a:lvl8pPr marL="1371600" algn="r" rtl="1" fontAlgn="base">
        <a:spcBef>
          <a:spcPct val="0"/>
        </a:spcBef>
        <a:spcAft>
          <a:spcPct val="0"/>
        </a:spcAft>
        <a:defRPr sz="4400">
          <a:solidFill>
            <a:schemeClr val="tx2"/>
          </a:solidFill>
          <a:latin typeface="Arial" pitchFamily="34" charset="0"/>
          <a:cs typeface="Arial" pitchFamily="34" charset="0"/>
        </a:defRPr>
      </a:lvl8pPr>
      <a:lvl9pPr marL="1828800" algn="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SzPct val="70000"/>
        <a:buFont typeface="Wingdings" pitchFamily="2" charset="2"/>
        <a:buChar char="q"/>
        <a:defRPr sz="3200">
          <a:solidFill>
            <a:schemeClr val="tx1"/>
          </a:solidFill>
          <a:latin typeface="+mn-lt"/>
          <a:ea typeface="+mn-ea"/>
          <a:cs typeface="+mn-cs"/>
        </a:defRPr>
      </a:lvl1pPr>
      <a:lvl2pPr marL="742950" indent="-285750" algn="r" rtl="1" fontAlgn="base">
        <a:spcBef>
          <a:spcPct val="20000"/>
        </a:spcBef>
        <a:spcAft>
          <a:spcPct val="0"/>
        </a:spcAft>
        <a:buSzPct val="70000"/>
        <a:buFont typeface="Wingdings" pitchFamily="2" charset="2"/>
        <a:buChar char="Ø"/>
        <a:defRPr sz="2800">
          <a:solidFill>
            <a:schemeClr val="tx1"/>
          </a:solidFill>
          <a:latin typeface="+mn-lt"/>
          <a:cs typeface="+mn-cs"/>
        </a:defRPr>
      </a:lvl2pPr>
      <a:lvl3pPr marL="1143000" indent="-228600" algn="r" rtl="1" fontAlgn="base">
        <a:spcBef>
          <a:spcPct val="20000"/>
        </a:spcBef>
        <a:spcAft>
          <a:spcPct val="0"/>
        </a:spcAft>
        <a:buSzPct val="70000"/>
        <a:buChar char="•"/>
        <a:defRPr sz="2400">
          <a:solidFill>
            <a:schemeClr val="tx1"/>
          </a:solidFill>
          <a:latin typeface="+mn-lt"/>
          <a:cs typeface="+mn-cs"/>
        </a:defRPr>
      </a:lvl3pPr>
      <a:lvl4pPr marL="1600200" indent="-228600" algn="r" rtl="1" fontAlgn="base">
        <a:spcBef>
          <a:spcPct val="20000"/>
        </a:spcBef>
        <a:spcAft>
          <a:spcPct val="0"/>
        </a:spcAft>
        <a:buSzPct val="70000"/>
        <a:buChar char="•"/>
        <a:defRPr sz="2000">
          <a:solidFill>
            <a:schemeClr val="tx1"/>
          </a:solidFill>
          <a:latin typeface="+mn-lt"/>
          <a:cs typeface="+mn-cs"/>
        </a:defRPr>
      </a:lvl4pPr>
      <a:lvl5pPr marL="2057400" indent="-228600" algn="r" rtl="1" fontAlgn="base">
        <a:spcBef>
          <a:spcPct val="20000"/>
        </a:spcBef>
        <a:spcAft>
          <a:spcPct val="0"/>
        </a:spcAft>
        <a:buSzPct val="70000"/>
        <a:buChar char="•"/>
        <a:defRPr sz="2000">
          <a:solidFill>
            <a:schemeClr val="tx1"/>
          </a:solidFill>
          <a:latin typeface="+mn-lt"/>
          <a:cs typeface="+mn-cs"/>
        </a:defRPr>
      </a:lvl5pPr>
      <a:lvl6pPr marL="2514600" indent="-228600" algn="r" rtl="1" fontAlgn="base">
        <a:spcBef>
          <a:spcPct val="20000"/>
        </a:spcBef>
        <a:spcAft>
          <a:spcPct val="0"/>
        </a:spcAft>
        <a:buSzPct val="70000"/>
        <a:buChar char="•"/>
        <a:defRPr sz="2000">
          <a:solidFill>
            <a:schemeClr val="tx1"/>
          </a:solidFill>
          <a:latin typeface="+mn-lt"/>
          <a:cs typeface="+mn-cs"/>
        </a:defRPr>
      </a:lvl6pPr>
      <a:lvl7pPr marL="2971800" indent="-228600" algn="r" rtl="1" fontAlgn="base">
        <a:spcBef>
          <a:spcPct val="20000"/>
        </a:spcBef>
        <a:spcAft>
          <a:spcPct val="0"/>
        </a:spcAft>
        <a:buSzPct val="70000"/>
        <a:buChar char="•"/>
        <a:defRPr sz="2000">
          <a:solidFill>
            <a:schemeClr val="tx1"/>
          </a:solidFill>
          <a:latin typeface="+mn-lt"/>
          <a:cs typeface="+mn-cs"/>
        </a:defRPr>
      </a:lvl7pPr>
      <a:lvl8pPr marL="3429000" indent="-228600" algn="r" rtl="1" fontAlgn="base">
        <a:spcBef>
          <a:spcPct val="20000"/>
        </a:spcBef>
        <a:spcAft>
          <a:spcPct val="0"/>
        </a:spcAft>
        <a:buSzPct val="70000"/>
        <a:buChar char="•"/>
        <a:defRPr sz="2000">
          <a:solidFill>
            <a:schemeClr val="tx1"/>
          </a:solidFill>
          <a:latin typeface="+mn-lt"/>
          <a:cs typeface="+mn-cs"/>
        </a:defRPr>
      </a:lvl8pPr>
      <a:lvl9pPr marL="3886200" indent="-228600" algn="r" rtl="1" fontAlgn="base">
        <a:spcBef>
          <a:spcPct val="20000"/>
        </a:spcBef>
        <a:spcAft>
          <a:spcPct val="0"/>
        </a:spcAft>
        <a:buSzPct val="70000"/>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4" name="Rectangle 10"/>
          <p:cNvSpPr>
            <a:spLocks noChangeArrowheads="1"/>
          </p:cNvSpPr>
          <p:nvPr/>
        </p:nvSpPr>
        <p:spPr bwMode="auto">
          <a:xfrm>
            <a:off x="53975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6000">
              <a:solidFill>
                <a:srgbClr val="000000"/>
              </a:solidFill>
            </a:endParaRPr>
          </a:p>
        </p:txBody>
      </p:sp>
      <p:sp>
        <p:nvSpPr>
          <p:cNvPr id="6160" name="Rectangle 16"/>
          <p:cNvSpPr>
            <a:spLocks noChangeArrowheads="1"/>
          </p:cNvSpPr>
          <p:nvPr/>
        </p:nvSpPr>
        <p:spPr bwMode="auto">
          <a:xfrm>
            <a:off x="735013" y="2717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he-IL" sz="6000" dirty="0" smtClean="0">
                <a:solidFill>
                  <a:srgbClr val="000000"/>
                </a:solidFill>
              </a:rPr>
              <a:t>חיסכון פנסיוני לעצמאים</a:t>
            </a:r>
            <a:r>
              <a:rPr lang="he-IL" sz="4600" dirty="0">
                <a:solidFill>
                  <a:srgbClr val="000000"/>
                </a:solidFill>
              </a:rPr>
              <a:t/>
            </a:r>
            <a:br>
              <a:rPr lang="he-IL" sz="4600" dirty="0">
                <a:solidFill>
                  <a:srgbClr val="000000"/>
                </a:solidFill>
              </a:rPr>
            </a:br>
            <a:r>
              <a:rPr lang="he-IL" sz="1000" dirty="0">
                <a:solidFill>
                  <a:srgbClr val="000000"/>
                </a:solidFill>
              </a:rPr>
              <a:t/>
            </a:r>
            <a:br>
              <a:rPr lang="he-IL" sz="1000" dirty="0">
                <a:solidFill>
                  <a:srgbClr val="000000"/>
                </a:solidFill>
              </a:rPr>
            </a:br>
            <a:r>
              <a:rPr lang="he-IL" sz="1000" dirty="0">
                <a:solidFill>
                  <a:srgbClr val="000000"/>
                </a:solidFill>
              </a:rPr>
              <a:t/>
            </a:r>
            <a:br>
              <a:rPr lang="he-IL" sz="1000" dirty="0">
                <a:solidFill>
                  <a:srgbClr val="000000"/>
                </a:solidFill>
              </a:rPr>
            </a:br>
            <a:r>
              <a:rPr lang="he-IL" sz="2400" dirty="0" smtClean="0">
                <a:solidFill>
                  <a:srgbClr val="808080"/>
                </a:solidFill>
              </a:rPr>
              <a:t>שלי סבן</a:t>
            </a:r>
          </a:p>
          <a:p>
            <a:pPr algn="ctr"/>
            <a:r>
              <a:rPr lang="he-IL" sz="2400" dirty="0" smtClean="0">
                <a:solidFill>
                  <a:srgbClr val="808080"/>
                </a:solidFill>
              </a:rPr>
              <a:t>משרד </a:t>
            </a:r>
            <a:r>
              <a:rPr lang="he-IL" sz="2400" dirty="0">
                <a:solidFill>
                  <a:srgbClr val="808080"/>
                </a:solidFill>
              </a:rPr>
              <a:t>האוצר</a:t>
            </a:r>
            <a:br>
              <a:rPr lang="he-IL" sz="2400" dirty="0">
                <a:solidFill>
                  <a:srgbClr val="808080"/>
                </a:solidFill>
              </a:rPr>
            </a:br>
            <a:r>
              <a:rPr lang="he-IL" sz="2400" dirty="0">
                <a:solidFill>
                  <a:srgbClr val="808080"/>
                </a:solidFill>
              </a:rPr>
              <a:t>אגף שוק ההון, ביטוח וחיסכון</a:t>
            </a:r>
            <a:endParaRPr lang="en-US" sz="2400" dirty="0">
              <a:solidFill>
                <a:srgbClr val="808080"/>
              </a:solidFill>
            </a:endParaRPr>
          </a:p>
        </p:txBody>
      </p:sp>
      <p:sp>
        <p:nvSpPr>
          <p:cNvPr id="6161" name="Rectangle 17"/>
          <p:cNvSpPr>
            <a:spLocks noChangeArrowheads="1"/>
          </p:cNvSpPr>
          <p:nvPr/>
        </p:nvSpPr>
        <p:spPr bwMode="auto">
          <a:xfrm>
            <a:off x="3492500" y="5229225"/>
            <a:ext cx="2686050" cy="78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he-IL" sz="2400" dirty="0" smtClean="0">
                <a:solidFill>
                  <a:srgbClr val="808080"/>
                </a:solidFill>
              </a:rPr>
              <a:t>21 ביולי 2013</a:t>
            </a:r>
            <a:endParaRPr lang="en-US" sz="2400" dirty="0">
              <a:solidFill>
                <a:srgbClr val="808080"/>
              </a:solidFill>
            </a:endParaRPr>
          </a:p>
        </p:txBody>
      </p:sp>
    </p:spTree>
    <p:extLst>
      <p:ext uri="{BB962C8B-B14F-4D97-AF65-F5344CB8AC3E}">
        <p14:creationId xmlns:p14="http://schemas.microsoft.com/office/powerpoint/2010/main" val="325165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extLst>
              <p:ext uri="{D42A27DB-BD31-4B8C-83A1-F6EECF244321}">
                <p14:modId xmlns:p14="http://schemas.microsoft.com/office/powerpoint/2010/main" val="4133556527"/>
              </p:ext>
            </p:extLst>
          </p:nvPr>
        </p:nvGraphicFramePr>
        <p:xfrm>
          <a:off x="308867" y="2754139"/>
          <a:ext cx="8583613" cy="4059237"/>
        </p:xfrm>
        <a:graphic>
          <a:graphicData uri="http://schemas.openxmlformats.org/presentationml/2006/ole">
            <mc:AlternateContent xmlns:mc="http://schemas.openxmlformats.org/markup-compatibility/2006">
              <mc:Choice xmlns:v="urn:schemas-microsoft-com:vml" Requires="v">
                <p:oleObj spid="_x0000_s6165" name="תרשים" r:id="rId4" imgW="8467776" imgH="4076789" progId="MSGraph.Chart.8">
                  <p:embed followColorScheme="full"/>
                </p:oleObj>
              </mc:Choice>
              <mc:Fallback>
                <p:oleObj name="תרשים" r:id="rId4" imgW="8467776" imgH="4076789" progId="MSGraph.Chart.8">
                  <p:embed followColorScheme="full"/>
                  <p:pic>
                    <p:nvPicPr>
                      <p:cNvPr id="0" name=""/>
                      <p:cNvPicPr>
                        <a:picLocks noChangeAspect="1" noChangeArrowheads="1"/>
                      </p:cNvPicPr>
                      <p:nvPr/>
                    </p:nvPicPr>
                    <p:blipFill>
                      <a:blip r:embed="rId5"/>
                      <a:srcRect/>
                      <a:stretch>
                        <a:fillRect/>
                      </a:stretch>
                    </p:blipFill>
                    <p:spPr bwMode="auto">
                      <a:xfrm>
                        <a:off x="308867" y="2754139"/>
                        <a:ext cx="8583613" cy="4059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3" name="Rectangle 2"/>
          <p:cNvSpPr>
            <a:spLocks noGrp="1" noChangeArrowheads="1"/>
          </p:cNvSpPr>
          <p:nvPr>
            <p:ph type="title"/>
          </p:nvPr>
        </p:nvSpPr>
        <p:spPr>
          <a:xfrm>
            <a:off x="346075" y="1556792"/>
            <a:ext cx="8416925" cy="447675"/>
          </a:xfrm>
        </p:spPr>
        <p:txBody>
          <a:bodyPr/>
          <a:lstStyle/>
          <a:p>
            <a:r>
              <a:rPr lang="he-IL" sz="2400" dirty="0" smtClean="0"/>
              <a:t>המידה שבה צריך לחייב גם את העצמאיים להפריש לחיסכון פנסיוני</a:t>
            </a:r>
            <a:endParaRPr lang="en-US" sz="2400" dirty="0" smtClean="0"/>
          </a:p>
        </p:txBody>
      </p:sp>
      <p:sp>
        <p:nvSpPr>
          <p:cNvPr id="15365" name="Text Box 5"/>
          <p:cNvSpPr>
            <a:spLocks noChangeArrowheads="1"/>
          </p:cNvSpPr>
          <p:nvPr/>
        </p:nvSpPr>
        <p:spPr bwMode="auto">
          <a:xfrm>
            <a:off x="412750" y="2548260"/>
            <a:ext cx="8320088" cy="520700"/>
          </a:xfrm>
          <a:prstGeom prst="roundRect">
            <a:avLst>
              <a:gd name="adj" fmla="val 16667"/>
            </a:avLst>
          </a:prstGeom>
          <a:solidFill>
            <a:schemeClr val="bg1">
              <a:alpha val="79999"/>
            </a:schemeClr>
          </a:solidFill>
          <a:ln w="6350" algn="ctr">
            <a:solidFill>
              <a:schemeClr val="tx1"/>
            </a:solidFill>
            <a:miter lim="800000"/>
            <a:headEnd/>
            <a:tailEnd/>
          </a:ln>
        </p:spPr>
        <p:txBody>
          <a:bodyPr/>
          <a:lstStyle/>
          <a:p>
            <a:pPr algn="ctr">
              <a:spcBef>
                <a:spcPct val="50000"/>
              </a:spcBef>
            </a:pPr>
            <a:r>
              <a:rPr lang="he-IL" sz="1400">
                <a:cs typeface="Arial" pitchFamily="34" charset="0"/>
              </a:rPr>
              <a:t>קרוב לשבעים אחוזים מהנדגמים ציינו כי צריך לחייב גם את העצמאיים להפריש לחיסכון פנסיוני, בעוד שכ-17% סבורים שאין צורך לחייב אותם</a:t>
            </a:r>
            <a:endParaRPr lang="en-US" sz="1400">
              <a:cs typeface="Arial" pitchFamily="34" charset="0"/>
            </a:endParaRPr>
          </a:p>
        </p:txBody>
      </p:sp>
      <p:grpSp>
        <p:nvGrpSpPr>
          <p:cNvPr id="15367" name="Group 19"/>
          <p:cNvGrpSpPr>
            <a:grpSpLocks/>
          </p:cNvGrpSpPr>
          <p:nvPr/>
        </p:nvGrpSpPr>
        <p:grpSpPr bwMode="auto">
          <a:xfrm>
            <a:off x="2646446" y="5339432"/>
            <a:ext cx="5178425" cy="177800"/>
            <a:chOff x="4105" y="1979"/>
            <a:chExt cx="1088" cy="181"/>
          </a:xfrm>
        </p:grpSpPr>
        <p:sp>
          <p:nvSpPr>
            <p:cNvPr id="15372" name="Line 20"/>
            <p:cNvSpPr>
              <a:spLocks noChangeShapeType="1"/>
            </p:cNvSpPr>
            <p:nvPr/>
          </p:nvSpPr>
          <p:spPr bwMode="auto">
            <a:xfrm>
              <a:off x="4105" y="1979"/>
              <a:ext cx="0" cy="18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15373" name="Line 21"/>
            <p:cNvSpPr>
              <a:spLocks noChangeShapeType="1"/>
            </p:cNvSpPr>
            <p:nvPr/>
          </p:nvSpPr>
          <p:spPr bwMode="auto">
            <a:xfrm>
              <a:off x="5193" y="1979"/>
              <a:ext cx="0" cy="18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15374" name="Line 22"/>
            <p:cNvSpPr>
              <a:spLocks noChangeShapeType="1"/>
            </p:cNvSpPr>
            <p:nvPr/>
          </p:nvSpPr>
          <p:spPr bwMode="auto">
            <a:xfrm>
              <a:off x="4105" y="2069"/>
              <a:ext cx="1088"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he-IL"/>
            </a:p>
          </p:txBody>
        </p:sp>
      </p:grpSp>
      <p:sp>
        <p:nvSpPr>
          <p:cNvPr id="15368" name="Text Box 13"/>
          <p:cNvSpPr txBox="1">
            <a:spLocks noChangeArrowheads="1"/>
          </p:cNvSpPr>
          <p:nvPr/>
        </p:nvSpPr>
        <p:spPr bwMode="auto">
          <a:xfrm>
            <a:off x="4748708" y="5517232"/>
            <a:ext cx="687388" cy="273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algn="ctr" eaLnBrk="1" hangingPunct="1"/>
            <a:r>
              <a:rPr lang="he-IL" sz="1200" dirty="0">
                <a:solidFill>
                  <a:srgbClr val="CC0000"/>
                </a:solidFill>
                <a:cs typeface="Arial" pitchFamily="34" charset="0"/>
              </a:rPr>
              <a:t>68.1%</a:t>
            </a:r>
            <a:endParaRPr lang="en-US" sz="1200" dirty="0">
              <a:solidFill>
                <a:srgbClr val="CC0000"/>
              </a:solidFill>
              <a:cs typeface="Arial" pitchFamily="34" charset="0"/>
            </a:endParaRPr>
          </a:p>
        </p:txBody>
      </p:sp>
      <p:sp>
        <p:nvSpPr>
          <p:cNvPr id="15371" name="AutoShape 5"/>
          <p:cNvSpPr>
            <a:spLocks noChangeArrowheads="1"/>
          </p:cNvSpPr>
          <p:nvPr/>
        </p:nvSpPr>
        <p:spPr bwMode="auto">
          <a:xfrm>
            <a:off x="6481514" y="3571925"/>
            <a:ext cx="2266950" cy="865187"/>
          </a:xfrm>
          <a:prstGeom prst="wedgeRoundRectCallout">
            <a:avLst>
              <a:gd name="adj1" fmla="val -76259"/>
              <a:gd name="adj2" fmla="val 116880"/>
              <a:gd name="adj3" fmla="val 16667"/>
            </a:avLst>
          </a:prstGeom>
          <a:solidFill>
            <a:schemeClr val="bg1"/>
          </a:solidFill>
          <a:ln w="9525">
            <a:solidFill>
              <a:srgbClr val="909090"/>
            </a:solidFill>
            <a:miter lim="800000"/>
            <a:headEnd/>
            <a:tailEnd/>
          </a:ln>
        </p:spPr>
        <p:txBody>
          <a:bodyPr/>
          <a:lstStyle/>
          <a:p>
            <a:pPr algn="ctr"/>
            <a:r>
              <a:rPr lang="he-IL" sz="1400" dirty="0">
                <a:solidFill>
                  <a:srgbClr val="3F3F3F"/>
                </a:solidFill>
                <a:cs typeface="Arial" pitchFamily="34" charset="0"/>
              </a:rPr>
              <a:t>בני 55 ומעלה, נדגמים עם ילדים ובעלי חסכון פנסיוני דרגו גבוה מאחרים</a:t>
            </a:r>
            <a:endParaRPr lang="en-US" sz="1400" dirty="0">
              <a:solidFill>
                <a:srgbClr val="3F3F3F"/>
              </a:solidFill>
              <a:cs typeface="Arial" pitchFamily="34" charset="0"/>
            </a:endParaRPr>
          </a:p>
        </p:txBody>
      </p:sp>
      <p:sp>
        <p:nvSpPr>
          <p:cNvPr id="15" name="Rectangle 2"/>
          <p:cNvSpPr>
            <a:spLocks noChangeArrowheads="1"/>
          </p:cNvSpPr>
          <p:nvPr/>
        </p:nvSpPr>
        <p:spPr bwMode="auto">
          <a:xfrm>
            <a:off x="1701527" y="661194"/>
            <a:ext cx="726296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he-IL" sz="4400" dirty="0"/>
              <a:t>עצמאים בחיסכון הפנסיוני</a:t>
            </a:r>
            <a:endParaRPr lang="en-US" sz="4400" dirty="0">
              <a:solidFill>
                <a:schemeClr val="bg1"/>
              </a:solidFill>
            </a:endParaRPr>
          </a:p>
        </p:txBody>
      </p:sp>
    </p:spTree>
    <p:extLst>
      <p:ext uri="{BB962C8B-B14F-4D97-AF65-F5344CB8AC3E}">
        <p14:creationId xmlns:p14="http://schemas.microsoft.com/office/powerpoint/2010/main" val="1366880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למה עצמאים </a:t>
            </a:r>
            <a:r>
              <a:rPr lang="he-IL" dirty="0"/>
              <a:t>לא חוסכים לפנסיה?</a:t>
            </a:r>
          </a:p>
        </p:txBody>
      </p:sp>
      <p:sp>
        <p:nvSpPr>
          <p:cNvPr id="5" name="TextBox 4"/>
          <p:cNvSpPr txBox="1"/>
          <p:nvPr/>
        </p:nvSpPr>
        <p:spPr>
          <a:xfrm>
            <a:off x="323528" y="1772816"/>
            <a:ext cx="8640960" cy="4385816"/>
          </a:xfrm>
          <a:prstGeom prst="rect">
            <a:avLst/>
          </a:prstGeom>
          <a:noFill/>
        </p:spPr>
        <p:txBody>
          <a:bodyPr wrap="square" rtlCol="1">
            <a:spAutoFit/>
          </a:bodyPr>
          <a:lstStyle/>
          <a:p>
            <a:pPr marL="342900" indent="-342900" algn="just">
              <a:spcBef>
                <a:spcPts val="1200"/>
              </a:spcBef>
              <a:buSzPct val="70000"/>
              <a:buFont typeface="Wingdings" pitchFamily="2" charset="2"/>
              <a:buChar char="q"/>
              <a:defRPr/>
            </a:pPr>
            <a:r>
              <a:rPr lang="he-IL" sz="2400" dirty="0">
                <a:solidFill>
                  <a:srgbClr val="000000"/>
                </a:solidFill>
                <a:latin typeface="Arial" charset="0"/>
                <a:cs typeface="Arial"/>
              </a:rPr>
              <a:t>קוצר ראות - גם עצמאי הצובר נכסים אינו צופה את מלוא הירידה שתהיה בעתיד בהכנסתו אם לא יחסוך לגיל פרישה</a:t>
            </a: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r>
              <a:rPr lang="he-IL" sz="2400" dirty="0">
                <a:solidFill>
                  <a:srgbClr val="000000"/>
                </a:solidFill>
                <a:latin typeface="Arial" charset="0"/>
                <a:cs typeface="Arial"/>
              </a:rPr>
              <a:t>העדפת הווה - גם עצמאים נוטים להעדיף צריכה בהווה על פני צריכה בעתיד</a:t>
            </a: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pPr marL="342900" indent="-342900" algn="just">
              <a:spcBef>
                <a:spcPts val="1200"/>
              </a:spcBef>
              <a:buSzPct val="70000"/>
              <a:buFont typeface="Wingdings" pitchFamily="2" charset="2"/>
              <a:buChar char="q"/>
              <a:defRPr/>
            </a:pPr>
            <a:r>
              <a:rPr lang="he-IL" sz="2400" dirty="0">
                <a:solidFill>
                  <a:srgbClr val="000000"/>
                </a:solidFill>
                <a:latin typeface="Arial" charset="0"/>
                <a:cs typeface="Arial"/>
              </a:rPr>
              <a:t>קושי לתכנן - קביעת רמת החיסכון הראויה קשה גם לבעלי רקע כלכלי, ובוודאי לחסרי רקע כלכלי</a:t>
            </a:r>
          </a:p>
          <a:p>
            <a:pPr marL="342900" lvl="0" indent="-342900" algn="just">
              <a:spcBef>
                <a:spcPts val="1200"/>
              </a:spcBef>
              <a:buSzPct val="70000"/>
              <a:buFont typeface="Wingdings" pitchFamily="2" charset="2"/>
              <a:buChar char="q"/>
              <a:defRPr/>
            </a:pPr>
            <a:endParaRPr lang="he-IL" sz="24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endParaRPr lang="he-IL" sz="2400" dirty="0"/>
          </a:p>
        </p:txBody>
      </p:sp>
    </p:spTree>
    <p:extLst>
      <p:ext uri="{BB962C8B-B14F-4D97-AF65-F5344CB8AC3E}">
        <p14:creationId xmlns:p14="http://schemas.microsoft.com/office/powerpoint/2010/main" val="3358349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496" y="274638"/>
            <a:ext cx="9109075" cy="1143000"/>
          </a:xfrm>
        </p:spPr>
        <p:txBody>
          <a:bodyPr/>
          <a:lstStyle/>
          <a:p>
            <a:r>
              <a:rPr lang="he-IL" dirty="0" smtClean="0"/>
              <a:t>האם להחיל פנסיה חובה על עצמאים?</a:t>
            </a:r>
            <a:endParaRPr lang="he-IL" dirty="0"/>
          </a:p>
        </p:txBody>
      </p:sp>
      <p:sp>
        <p:nvSpPr>
          <p:cNvPr id="4" name="TextBox 3"/>
          <p:cNvSpPr txBox="1"/>
          <p:nvPr/>
        </p:nvSpPr>
        <p:spPr>
          <a:xfrm>
            <a:off x="289045" y="2266414"/>
            <a:ext cx="8640960" cy="3754874"/>
          </a:xfrm>
          <a:prstGeom prst="rect">
            <a:avLst/>
          </a:prstGeom>
          <a:noFill/>
        </p:spPr>
        <p:txBody>
          <a:bodyPr wrap="square" rtlCol="1">
            <a:spAutoFit/>
          </a:bodyPr>
          <a:lstStyle/>
          <a:p>
            <a:pPr marL="342900" lvl="1" indent="-342900" algn="just">
              <a:lnSpc>
                <a:spcPct val="130000"/>
              </a:lnSpc>
              <a:spcBef>
                <a:spcPts val="1200"/>
              </a:spcBef>
              <a:buSzPct val="70000"/>
              <a:buFont typeface="Wingdings" pitchFamily="2" charset="2"/>
              <a:buChar char="q"/>
              <a:defRPr/>
            </a:pPr>
            <a:r>
              <a:rPr lang="he-IL" sz="2400" dirty="0" smtClean="0">
                <a:solidFill>
                  <a:srgbClr val="000000"/>
                </a:solidFill>
                <a:latin typeface="Arial" charset="0"/>
                <a:cs typeface="Arial"/>
              </a:rPr>
              <a:t>כיסוי ביטוחי מפני סיכוני מוות ונכות</a:t>
            </a:r>
          </a:p>
          <a:p>
            <a:pPr marL="342900" lvl="1" indent="-342900" algn="just">
              <a:lnSpc>
                <a:spcPct val="130000"/>
              </a:lnSpc>
              <a:spcBef>
                <a:spcPts val="1200"/>
              </a:spcBef>
              <a:buSzPct val="70000"/>
              <a:buFont typeface="Wingdings" pitchFamily="2" charset="2"/>
              <a:buChar char="q"/>
              <a:defRPr/>
            </a:pPr>
            <a:endParaRPr lang="he-IL" sz="900" dirty="0" smtClean="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smtClean="0">
                <a:solidFill>
                  <a:srgbClr val="000000"/>
                </a:solidFill>
                <a:latin typeface="Arial" charset="0"/>
                <a:cs typeface="Arial"/>
              </a:rPr>
              <a:t>הבטחת </a:t>
            </a:r>
            <a:r>
              <a:rPr lang="he-IL" sz="2400" dirty="0">
                <a:solidFill>
                  <a:srgbClr val="000000"/>
                </a:solidFill>
                <a:latin typeface="Arial" charset="0"/>
                <a:cs typeface="Arial"/>
              </a:rPr>
              <a:t>קיום </a:t>
            </a:r>
            <a:r>
              <a:rPr lang="he-IL" sz="2400" dirty="0" smtClean="0">
                <a:solidFill>
                  <a:srgbClr val="000000"/>
                </a:solidFill>
                <a:latin typeface="Arial" charset="0"/>
                <a:cs typeface="Arial"/>
              </a:rPr>
              <a:t>בכבוד בעת פרישה</a:t>
            </a:r>
          </a:p>
          <a:p>
            <a:pPr marL="0" lvl="1" algn="just">
              <a:lnSpc>
                <a:spcPct val="130000"/>
              </a:lnSpc>
              <a:spcBef>
                <a:spcPts val="1200"/>
              </a:spcBef>
              <a:buSzPct val="70000"/>
              <a:defRPr/>
            </a:pPr>
            <a:endParaRPr lang="he-IL" sz="9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a:solidFill>
                  <a:srgbClr val="000000"/>
                </a:solidFill>
                <a:latin typeface="Arial" charset="0"/>
                <a:cs typeface="Arial"/>
              </a:rPr>
              <a:t>ללא חובה ציבור העצמאים לא חוסך</a:t>
            </a:r>
          </a:p>
          <a:p>
            <a:pPr marL="342900" lvl="0" indent="-342900" algn="just">
              <a:spcBef>
                <a:spcPts val="1200"/>
              </a:spcBef>
              <a:buSzPct val="70000"/>
              <a:buFont typeface="Wingdings" pitchFamily="2" charset="2"/>
              <a:buChar char="q"/>
              <a:defRPr/>
            </a:pPr>
            <a:endParaRPr lang="he-IL" sz="28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endParaRPr lang="he-IL" sz="2400" dirty="0"/>
          </a:p>
        </p:txBody>
      </p:sp>
    </p:spTree>
    <p:extLst>
      <p:ext uri="{BB962C8B-B14F-4D97-AF65-F5344CB8AC3E}">
        <p14:creationId xmlns:p14="http://schemas.microsoft.com/office/powerpoint/2010/main" val="3106740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עקרונות פנסיה לעצמאים</a:t>
            </a:r>
            <a:endParaRPr lang="he-IL" dirty="0"/>
          </a:p>
        </p:txBody>
      </p:sp>
      <p:sp>
        <p:nvSpPr>
          <p:cNvPr id="4" name="TextBox 3"/>
          <p:cNvSpPr txBox="1"/>
          <p:nvPr/>
        </p:nvSpPr>
        <p:spPr>
          <a:xfrm>
            <a:off x="395536" y="1570344"/>
            <a:ext cx="8640960" cy="5536900"/>
          </a:xfrm>
          <a:prstGeom prst="rect">
            <a:avLst/>
          </a:prstGeom>
          <a:noFill/>
        </p:spPr>
        <p:txBody>
          <a:bodyPr wrap="square" rtlCol="1">
            <a:spAutoFit/>
          </a:bodyPr>
          <a:lstStyle/>
          <a:p>
            <a:pPr marL="0" lvl="1" algn="just">
              <a:lnSpc>
                <a:spcPct val="130000"/>
              </a:lnSpc>
              <a:spcBef>
                <a:spcPts val="1200"/>
              </a:spcBef>
              <a:buSzPct val="70000"/>
              <a:defRPr/>
            </a:pPr>
            <a:endParaRPr lang="he-IL" sz="9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a:solidFill>
                  <a:srgbClr val="000000"/>
                </a:solidFill>
                <a:latin typeface="Arial" charset="0"/>
                <a:cs typeface="Arial"/>
              </a:rPr>
              <a:t>תקרת החובה </a:t>
            </a:r>
            <a:r>
              <a:rPr lang="he-IL" sz="2400" dirty="0" smtClean="0">
                <a:solidFill>
                  <a:srgbClr val="000000"/>
                </a:solidFill>
                <a:latin typeface="Arial" charset="0"/>
                <a:cs typeface="Arial"/>
              </a:rPr>
              <a:t>- שכר </a:t>
            </a:r>
            <a:r>
              <a:rPr lang="he-IL" sz="2400" dirty="0">
                <a:solidFill>
                  <a:srgbClr val="000000"/>
                </a:solidFill>
                <a:latin typeface="Arial" charset="0"/>
                <a:cs typeface="Arial"/>
              </a:rPr>
              <a:t>ממוצע במשק </a:t>
            </a:r>
          </a:p>
          <a:p>
            <a:pPr marL="342900" lvl="1" indent="-342900" algn="just">
              <a:lnSpc>
                <a:spcPct val="130000"/>
              </a:lnSpc>
              <a:spcBef>
                <a:spcPts val="1200"/>
              </a:spcBef>
              <a:buSzPct val="70000"/>
              <a:buFont typeface="Wingdings" pitchFamily="2" charset="2"/>
              <a:buChar char="q"/>
              <a:defRPr/>
            </a:pPr>
            <a:endParaRPr lang="he-IL" sz="9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a:solidFill>
                  <a:srgbClr val="000000"/>
                </a:solidFill>
                <a:latin typeface="Arial" charset="0"/>
                <a:cs typeface="Arial"/>
              </a:rPr>
              <a:t>ההסדר יחול על מי שגילו מעל 21 ומתחת ל-60</a:t>
            </a:r>
          </a:p>
          <a:p>
            <a:pPr marL="342900" lvl="1" indent="-342900" algn="just">
              <a:lnSpc>
                <a:spcPct val="130000"/>
              </a:lnSpc>
              <a:spcBef>
                <a:spcPts val="1200"/>
              </a:spcBef>
              <a:buSzPct val="70000"/>
              <a:buFont typeface="Wingdings" pitchFamily="2" charset="2"/>
              <a:buChar char="q"/>
              <a:defRPr/>
            </a:pPr>
            <a:endParaRPr lang="he-IL" sz="9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a:solidFill>
                  <a:srgbClr val="000000"/>
                </a:solidFill>
                <a:latin typeface="Arial" charset="0"/>
                <a:cs typeface="Arial"/>
              </a:rPr>
              <a:t>הוראות מעבר </a:t>
            </a:r>
            <a:r>
              <a:rPr lang="he-IL" sz="2400" dirty="0" smtClean="0">
                <a:solidFill>
                  <a:srgbClr val="000000"/>
                </a:solidFill>
                <a:latin typeface="Arial" charset="0"/>
                <a:cs typeface="Arial"/>
              </a:rPr>
              <a:t>- ההסדר </a:t>
            </a:r>
            <a:r>
              <a:rPr lang="he-IL" sz="2400" dirty="0">
                <a:solidFill>
                  <a:srgbClr val="000000"/>
                </a:solidFill>
                <a:latin typeface="Arial" charset="0"/>
                <a:cs typeface="Arial"/>
              </a:rPr>
              <a:t>לא יחול על מי שגילו </a:t>
            </a:r>
            <a:r>
              <a:rPr lang="he-IL" sz="2400" dirty="0" smtClean="0">
                <a:solidFill>
                  <a:srgbClr val="000000"/>
                </a:solidFill>
                <a:latin typeface="Arial" charset="0"/>
                <a:cs typeface="Arial"/>
              </a:rPr>
              <a:t>55 </a:t>
            </a:r>
            <a:r>
              <a:rPr lang="he-IL" sz="2400" dirty="0">
                <a:solidFill>
                  <a:srgbClr val="000000"/>
                </a:solidFill>
                <a:latin typeface="Arial" charset="0"/>
                <a:cs typeface="Arial"/>
              </a:rPr>
              <a:t>ומעלה במועד תחילת </a:t>
            </a:r>
            <a:r>
              <a:rPr lang="he-IL" sz="2400" dirty="0" smtClean="0">
                <a:solidFill>
                  <a:srgbClr val="000000"/>
                </a:solidFill>
                <a:latin typeface="Arial" charset="0"/>
                <a:cs typeface="Arial"/>
              </a:rPr>
              <a:t>החוק</a:t>
            </a:r>
          </a:p>
          <a:p>
            <a:pPr marL="342900" lvl="1" indent="-342900" algn="just">
              <a:lnSpc>
                <a:spcPct val="130000"/>
              </a:lnSpc>
              <a:spcBef>
                <a:spcPts val="1200"/>
              </a:spcBef>
              <a:buSzPct val="70000"/>
              <a:buFont typeface="Wingdings" pitchFamily="2" charset="2"/>
              <a:buChar char="q"/>
              <a:defRPr/>
            </a:pPr>
            <a:endParaRPr lang="he-IL" sz="900" dirty="0" smtClean="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a:solidFill>
                  <a:srgbClr val="000000"/>
                </a:solidFill>
                <a:latin typeface="Arial" charset="0"/>
                <a:cs typeface="Arial"/>
              </a:rPr>
              <a:t>סנקציה </a:t>
            </a:r>
            <a:r>
              <a:rPr lang="he-IL" sz="2400" dirty="0" smtClean="0">
                <a:solidFill>
                  <a:srgbClr val="000000"/>
                </a:solidFill>
                <a:latin typeface="Arial" charset="0"/>
                <a:cs typeface="Arial"/>
              </a:rPr>
              <a:t>- אי </a:t>
            </a:r>
            <a:r>
              <a:rPr lang="he-IL" sz="2400" dirty="0">
                <a:solidFill>
                  <a:srgbClr val="000000"/>
                </a:solidFill>
                <a:latin typeface="Arial" charset="0"/>
                <a:cs typeface="Arial"/>
              </a:rPr>
              <a:t>הכרה בהוצאות</a:t>
            </a:r>
          </a:p>
          <a:p>
            <a:pPr marL="342900" lvl="0" indent="-342900" algn="just">
              <a:spcBef>
                <a:spcPts val="1200"/>
              </a:spcBef>
              <a:buSzPct val="70000"/>
              <a:buFont typeface="Wingdings" pitchFamily="2" charset="2"/>
              <a:buChar char="q"/>
              <a:defRPr/>
            </a:pPr>
            <a:endParaRPr lang="he-IL" sz="28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endParaRPr lang="he-IL" sz="2400" dirty="0"/>
          </a:p>
        </p:txBody>
      </p:sp>
    </p:spTree>
    <p:extLst>
      <p:ext uri="{BB962C8B-B14F-4D97-AF65-F5344CB8AC3E}">
        <p14:creationId xmlns:p14="http://schemas.microsoft.com/office/powerpoint/2010/main" val="3270358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עקרונות פנסיה - המשך</a:t>
            </a:r>
            <a:endParaRPr lang="he-IL" dirty="0"/>
          </a:p>
        </p:txBody>
      </p:sp>
      <p:sp>
        <p:nvSpPr>
          <p:cNvPr id="4" name="TextBox 3"/>
          <p:cNvSpPr txBox="1"/>
          <p:nvPr/>
        </p:nvSpPr>
        <p:spPr>
          <a:xfrm>
            <a:off x="395536" y="1570344"/>
            <a:ext cx="8640960" cy="2486835"/>
          </a:xfrm>
          <a:prstGeom prst="rect">
            <a:avLst/>
          </a:prstGeom>
          <a:noFill/>
        </p:spPr>
        <p:txBody>
          <a:bodyPr wrap="square" rtlCol="1">
            <a:spAutoFit/>
          </a:bodyPr>
          <a:lstStyle/>
          <a:p>
            <a:pPr marL="0" lvl="1" algn="just">
              <a:lnSpc>
                <a:spcPct val="130000"/>
              </a:lnSpc>
              <a:spcBef>
                <a:spcPts val="1200"/>
              </a:spcBef>
              <a:buSzPct val="70000"/>
              <a:defRPr/>
            </a:pPr>
            <a:endParaRPr lang="he-IL" sz="9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r>
              <a:rPr lang="he-IL" sz="2400" dirty="0" smtClean="0">
                <a:solidFill>
                  <a:srgbClr val="000000"/>
                </a:solidFill>
                <a:latin typeface="Arial" charset="0"/>
                <a:cs typeface="Arial"/>
              </a:rPr>
              <a:t>שיעור ההפקדה</a:t>
            </a:r>
            <a:endParaRPr lang="he-IL" sz="2400" dirty="0">
              <a:solidFill>
                <a:srgbClr val="000000"/>
              </a:solidFill>
              <a:latin typeface="Arial" charset="0"/>
              <a:cs typeface="Arial"/>
            </a:endParaRPr>
          </a:p>
          <a:p>
            <a:pPr marL="342900" lvl="1" indent="-342900" algn="just">
              <a:lnSpc>
                <a:spcPct val="130000"/>
              </a:lnSpc>
              <a:spcBef>
                <a:spcPts val="1200"/>
              </a:spcBef>
              <a:buSzPct val="70000"/>
              <a:buFont typeface="Wingdings" pitchFamily="2" charset="2"/>
              <a:buChar char="q"/>
              <a:defRPr/>
            </a:pPr>
            <a:endParaRPr lang="he-IL" sz="9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endParaRPr lang="he-IL" sz="2800" dirty="0">
              <a:solidFill>
                <a:srgbClr val="000000"/>
              </a:solidFill>
              <a:latin typeface="Arial" charset="0"/>
              <a:cs typeface="Arial"/>
            </a:endParaRPr>
          </a:p>
          <a:p>
            <a:pPr marL="342900" lvl="0" indent="-342900" algn="just">
              <a:spcBef>
                <a:spcPts val="1200"/>
              </a:spcBef>
              <a:buSzPct val="70000"/>
              <a:buFont typeface="Wingdings" pitchFamily="2" charset="2"/>
              <a:buChar char="q"/>
              <a:defRPr/>
            </a:pPr>
            <a:endParaRPr lang="he-IL" sz="900" dirty="0">
              <a:solidFill>
                <a:srgbClr val="000000"/>
              </a:solidFill>
              <a:latin typeface="Arial" charset="0"/>
              <a:cs typeface="Arial"/>
            </a:endParaRPr>
          </a:p>
          <a:p>
            <a:endParaRPr lang="he-IL"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813761"/>
            <a:ext cx="6873295" cy="323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925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2646040"/>
            <a:ext cx="8929563" cy="1143000"/>
          </a:xfrm>
        </p:spPr>
        <p:txBody>
          <a:bodyPr/>
          <a:lstStyle/>
          <a:p>
            <a:pPr algn="ctr"/>
            <a:r>
              <a:rPr lang="he-IL" dirty="0" smtClean="0"/>
              <a:t>תודה על ההקשבה!</a:t>
            </a:r>
            <a:endParaRPr lang="he-IL" dirty="0"/>
          </a:p>
        </p:txBody>
      </p:sp>
      <p:sp>
        <p:nvSpPr>
          <p:cNvPr id="3" name="מציין מיקום של מספר שקופית 2"/>
          <p:cNvSpPr>
            <a:spLocks noGrp="1"/>
          </p:cNvSpPr>
          <p:nvPr>
            <p:ph type="sldNum" sz="quarter" idx="12"/>
          </p:nvPr>
        </p:nvSpPr>
        <p:spPr/>
        <p:txBody>
          <a:bodyPr/>
          <a:lstStyle/>
          <a:p>
            <a:fld id="{1E6F69A2-2233-46BE-BA45-0E11FBB11091}" type="slidenum">
              <a:rPr lang="he-IL"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329525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מציין מיקום של מספר שקופית 3"/>
          <p:cNvSpPr>
            <a:spLocks noGrp="1"/>
          </p:cNvSpPr>
          <p:nvPr>
            <p:ph type="sldNum" sz="quarter" idx="12"/>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80016BA-394A-4D56-A65A-C0C1E7D2C875}" type="slidenum">
              <a:rPr lang="he-IL" smtClean="0">
                <a:solidFill>
                  <a:srgbClr val="000000"/>
                </a:solidFill>
              </a:rPr>
              <a:pPr eaLnBrk="1" hangingPunct="1"/>
              <a:t>2</a:t>
            </a:fld>
            <a:endParaRPr lang="en-US" smtClean="0">
              <a:solidFill>
                <a:srgbClr val="000000"/>
              </a:solidFill>
            </a:endParaRPr>
          </a:p>
        </p:txBody>
      </p:sp>
      <p:sp>
        <p:nvSpPr>
          <p:cNvPr id="4099" name="Rectangle 2"/>
          <p:cNvSpPr>
            <a:spLocks noGrp="1" noRot="1" noChangeArrowheads="1"/>
          </p:cNvSpPr>
          <p:nvPr>
            <p:ph type="title"/>
          </p:nvPr>
        </p:nvSpPr>
        <p:spPr>
          <a:xfrm>
            <a:off x="0" y="404813"/>
            <a:ext cx="9144000" cy="1039812"/>
          </a:xfrm>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3175" cmpd="sng">
                <a:solidFill>
                  <a:schemeClr val="tx1"/>
                </a:solidFill>
                <a:miter lim="800000"/>
                <a:headEnd/>
                <a:tailEnd/>
              </a14:hiddenLine>
            </a:ext>
          </a:extLst>
        </p:spPr>
        <p:txBody>
          <a:bodyPr/>
          <a:lstStyle/>
          <a:p>
            <a:pPr eaLnBrk="1" hangingPunct="1">
              <a:defRPr/>
            </a:pPr>
            <a:r>
              <a:rPr lang="he-IL" dirty="0" smtClean="0">
                <a:solidFill>
                  <a:schemeClr val="tx1"/>
                </a:solidFill>
                <a:latin typeface="+mn-lt"/>
                <a:cs typeface="+mn-cs"/>
              </a:rPr>
              <a:t>חיסכון פנסיוני</a:t>
            </a:r>
            <a:endParaRPr lang="en-US" dirty="0" smtClean="0">
              <a:solidFill>
                <a:schemeClr val="tx1"/>
              </a:solidFill>
              <a:latin typeface="+mn-lt"/>
              <a:cs typeface="+mn-cs"/>
            </a:endParaRPr>
          </a:p>
        </p:txBody>
      </p:sp>
      <p:sp>
        <p:nvSpPr>
          <p:cNvPr id="6148" name="Text Box 8"/>
          <p:cNvSpPr txBox="1">
            <a:spLocks noChangeArrowheads="1"/>
          </p:cNvSpPr>
          <p:nvPr/>
        </p:nvSpPr>
        <p:spPr bwMode="auto">
          <a:xfrm>
            <a:off x="3733800" y="23622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he-IL" b="1">
                <a:solidFill>
                  <a:srgbClr val="FFFFFF"/>
                </a:solidFill>
                <a:latin typeface="Verdana" pitchFamily="34" charset="0"/>
              </a:rPr>
              <a:t>חסכון</a:t>
            </a:r>
            <a:r>
              <a:rPr lang="he-IL" b="1">
                <a:solidFill>
                  <a:srgbClr val="000000"/>
                </a:solidFill>
                <a:latin typeface="Verdana" pitchFamily="34" charset="0"/>
              </a:rPr>
              <a:t> </a:t>
            </a:r>
            <a:r>
              <a:rPr lang="he-IL" b="1">
                <a:solidFill>
                  <a:srgbClr val="FFFFFF"/>
                </a:solidFill>
                <a:latin typeface="Verdana" pitchFamily="34" charset="0"/>
              </a:rPr>
              <a:t>פרטי</a:t>
            </a:r>
            <a:r>
              <a:rPr lang="he-IL" sz="2800" b="1">
                <a:solidFill>
                  <a:srgbClr val="FF0000"/>
                </a:solidFill>
                <a:latin typeface="Verdana" pitchFamily="34" charset="0"/>
              </a:rPr>
              <a:t> </a:t>
            </a:r>
            <a:endParaRPr lang="en-US" sz="2800" b="1">
              <a:solidFill>
                <a:srgbClr val="FF0000"/>
              </a:solidFill>
              <a:latin typeface="Verdana" pitchFamily="34" charset="0"/>
            </a:endParaRPr>
          </a:p>
        </p:txBody>
      </p:sp>
      <p:graphicFrame>
        <p:nvGraphicFramePr>
          <p:cNvPr id="13" name="דיאגרמה 12"/>
          <p:cNvGraphicFramePr/>
          <p:nvPr>
            <p:extLst>
              <p:ext uri="{D42A27DB-BD31-4B8C-83A1-F6EECF244321}">
                <p14:modId xmlns:p14="http://schemas.microsoft.com/office/powerpoint/2010/main" val="2786415530"/>
              </p:ext>
            </p:extLst>
          </p:nvPr>
        </p:nvGraphicFramePr>
        <p:xfrm>
          <a:off x="914400" y="1999704"/>
          <a:ext cx="73152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מלבן 13"/>
          <p:cNvSpPr/>
          <p:nvPr/>
        </p:nvSpPr>
        <p:spPr>
          <a:xfrm>
            <a:off x="2082800" y="2519363"/>
            <a:ext cx="965200" cy="254000"/>
          </a:xfrm>
          <a:prstGeom prst="rect">
            <a:avLst/>
          </a:prstGeom>
        </p:spPr>
        <p:txBody>
          <a:bodyPr wrap="none">
            <a:spAutoFit/>
          </a:bodyPr>
          <a:lstStyle/>
          <a:p>
            <a:pPr>
              <a:defRPr/>
            </a:pPr>
            <a:r>
              <a:rPr lang="he-IL" sz="1050" b="1" dirty="0">
                <a:solidFill>
                  <a:srgbClr val="BBE0E3">
                    <a:lumMod val="25000"/>
                  </a:srgbClr>
                </a:solidFill>
              </a:rPr>
              <a:t>הרובד </a:t>
            </a:r>
            <a:r>
              <a:rPr lang="he-IL" sz="1050" b="1" dirty="0">
                <a:solidFill>
                  <a:srgbClr val="BBE0E3">
                    <a:lumMod val="25000"/>
                  </a:srgbClr>
                </a:solidFill>
                <a:cs typeface="Arial"/>
              </a:rPr>
              <a:t>הראשון</a:t>
            </a:r>
          </a:p>
        </p:txBody>
      </p:sp>
      <p:sp>
        <p:nvSpPr>
          <p:cNvPr id="15" name="מלבן 14"/>
          <p:cNvSpPr/>
          <p:nvPr/>
        </p:nvSpPr>
        <p:spPr>
          <a:xfrm>
            <a:off x="2217738" y="3800475"/>
            <a:ext cx="830262" cy="254000"/>
          </a:xfrm>
          <a:prstGeom prst="rect">
            <a:avLst/>
          </a:prstGeom>
        </p:spPr>
        <p:txBody>
          <a:bodyPr wrap="none">
            <a:spAutoFit/>
          </a:bodyPr>
          <a:lstStyle/>
          <a:p>
            <a:pPr>
              <a:defRPr/>
            </a:pPr>
            <a:r>
              <a:rPr lang="he-IL" sz="1050" b="1" dirty="0">
                <a:solidFill>
                  <a:srgbClr val="BBE0E3">
                    <a:lumMod val="25000"/>
                  </a:srgbClr>
                </a:solidFill>
                <a:cs typeface="Arial"/>
              </a:rPr>
              <a:t>הרובד </a:t>
            </a:r>
            <a:r>
              <a:rPr lang="he-IL" sz="1050" b="1" dirty="0">
                <a:solidFill>
                  <a:srgbClr val="BBE0E3">
                    <a:lumMod val="25000"/>
                  </a:srgbClr>
                </a:solidFill>
                <a:latin typeface="Arial"/>
                <a:cs typeface="Arial"/>
              </a:rPr>
              <a:t>השני</a:t>
            </a:r>
          </a:p>
        </p:txBody>
      </p:sp>
      <p:sp>
        <p:nvSpPr>
          <p:cNvPr id="16" name="מלבן 15"/>
          <p:cNvSpPr/>
          <p:nvPr/>
        </p:nvSpPr>
        <p:spPr>
          <a:xfrm>
            <a:off x="2068513" y="5019675"/>
            <a:ext cx="979487" cy="254000"/>
          </a:xfrm>
          <a:prstGeom prst="rect">
            <a:avLst/>
          </a:prstGeom>
        </p:spPr>
        <p:txBody>
          <a:bodyPr wrap="none">
            <a:spAutoFit/>
          </a:bodyPr>
          <a:lstStyle/>
          <a:p>
            <a:pPr>
              <a:defRPr/>
            </a:pPr>
            <a:r>
              <a:rPr lang="he-IL" sz="1050" b="1" dirty="0">
                <a:solidFill>
                  <a:srgbClr val="BBE0E3">
                    <a:lumMod val="25000"/>
                  </a:srgbClr>
                </a:solidFill>
                <a:cs typeface="Arial"/>
              </a:rPr>
              <a:t>הרובד השלישי</a:t>
            </a:r>
          </a:p>
        </p:txBody>
      </p:sp>
    </p:spTree>
    <p:extLst>
      <p:ext uri="{BB962C8B-B14F-4D97-AF65-F5344CB8AC3E}">
        <p14:creationId xmlns:p14="http://schemas.microsoft.com/office/powerpoint/2010/main" val="3423626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CE52C491-F228-4474-97BE-5CA4BCA16CA6}" type="slidenum">
              <a:rPr lang="he-IL" smtClean="0">
                <a:solidFill>
                  <a:srgbClr val="000000"/>
                </a:solidFill>
              </a:rPr>
              <a:pPr/>
              <a:t>3</a:t>
            </a:fld>
            <a:endParaRPr lang="en-US">
              <a:solidFill>
                <a:srgbClr val="000000"/>
              </a:solidFill>
            </a:endParaRPr>
          </a:p>
        </p:txBody>
      </p:sp>
      <p:sp>
        <p:nvSpPr>
          <p:cNvPr id="3" name="TextBox 2"/>
          <p:cNvSpPr txBox="1"/>
          <p:nvPr/>
        </p:nvSpPr>
        <p:spPr>
          <a:xfrm>
            <a:off x="0" y="2564904"/>
            <a:ext cx="9144000" cy="769441"/>
          </a:xfrm>
          <a:prstGeom prst="rect">
            <a:avLst/>
          </a:prstGeom>
          <a:noFill/>
        </p:spPr>
        <p:txBody>
          <a:bodyPr wrap="square" rtlCol="1">
            <a:spAutoFit/>
          </a:bodyPr>
          <a:lstStyle/>
          <a:p>
            <a:pPr algn="ctr"/>
            <a:r>
              <a:rPr lang="he-IL" sz="4400" dirty="0" smtClean="0">
                <a:solidFill>
                  <a:srgbClr val="000000"/>
                </a:solidFill>
              </a:rPr>
              <a:t>אתגרים בחיסכון הפנסיוני</a:t>
            </a:r>
            <a:endParaRPr lang="he-IL" sz="4400" dirty="0">
              <a:solidFill>
                <a:srgbClr val="000000"/>
              </a:solidFill>
            </a:endParaRPr>
          </a:p>
        </p:txBody>
      </p:sp>
    </p:spTree>
    <p:extLst>
      <p:ext uri="{BB962C8B-B14F-4D97-AF65-F5344CB8AC3E}">
        <p14:creationId xmlns:p14="http://schemas.microsoft.com/office/powerpoint/2010/main" val="172561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CE52C491-F228-4474-97BE-5CA4BCA16CA6}" type="slidenum">
              <a:rPr lang="he-IL" smtClean="0">
                <a:solidFill>
                  <a:srgbClr val="000000"/>
                </a:solidFill>
              </a:rPr>
              <a:pPr/>
              <a:t>4</a:t>
            </a:fld>
            <a:endParaRPr lang="en-US">
              <a:solidFill>
                <a:srgbClr val="000000"/>
              </a:solidFill>
            </a:endParaRPr>
          </a:p>
        </p:txBody>
      </p:sp>
      <p:sp>
        <p:nvSpPr>
          <p:cNvPr id="3" name="Rectangle 2"/>
          <p:cNvSpPr txBox="1">
            <a:spLocks noRot="1" noChangeArrowheads="1"/>
          </p:cNvSpPr>
          <p:nvPr/>
        </p:nvSpPr>
        <p:spPr>
          <a:xfrm>
            <a:off x="-107950" y="404813"/>
            <a:ext cx="9144000" cy="103981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317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1" hangingPunct="1">
              <a:defRPr sz="3600" b="1">
                <a:effectLst>
                  <a:outerShdw blurRad="38100" dist="38100" dir="2700000" algn="tl">
                    <a:srgbClr val="000000">
                      <a:alpha val="43137"/>
                    </a:srgbClr>
                  </a:outerShdw>
                </a:effectLst>
                <a:latin typeface="+mn-lt"/>
                <a:ea typeface="+mj-ea"/>
                <a:cs typeface="+mn-cs"/>
              </a:defRPr>
            </a:lvl1pPr>
            <a:lvl2pPr eaLnBrk="0" hangingPunct="0">
              <a:defRPr sz="4400">
                <a:solidFill>
                  <a:schemeClr val="tx2"/>
                </a:solidFill>
              </a:defRPr>
            </a:lvl2pPr>
            <a:lvl3pPr eaLnBrk="0" hangingPunct="0">
              <a:defRPr sz="4400">
                <a:solidFill>
                  <a:schemeClr val="tx2"/>
                </a:solidFill>
              </a:defRPr>
            </a:lvl3pPr>
            <a:lvl4pPr eaLnBrk="0" hangingPunct="0">
              <a:defRPr sz="4400">
                <a:solidFill>
                  <a:schemeClr val="tx2"/>
                </a:solidFill>
              </a:defRPr>
            </a:lvl4pPr>
            <a:lvl5pPr eaLnBrk="0" hangingPunct="0">
              <a:defRPr sz="4400">
                <a:solidFill>
                  <a:schemeClr val="tx2"/>
                </a:solidFill>
              </a:defRPr>
            </a:lvl5pPr>
            <a:lvl6pPr marL="457200" fontAlgn="base">
              <a:spcBef>
                <a:spcPct val="0"/>
              </a:spcBef>
              <a:spcAft>
                <a:spcPct val="0"/>
              </a:spcAft>
              <a:defRPr sz="4400">
                <a:solidFill>
                  <a:schemeClr val="tx2"/>
                </a:solidFill>
              </a:defRPr>
            </a:lvl6pPr>
            <a:lvl7pPr marL="914400" fontAlgn="base">
              <a:spcBef>
                <a:spcPct val="0"/>
              </a:spcBef>
              <a:spcAft>
                <a:spcPct val="0"/>
              </a:spcAft>
              <a:defRPr sz="4400">
                <a:solidFill>
                  <a:schemeClr val="tx2"/>
                </a:solidFill>
              </a:defRPr>
            </a:lvl7pPr>
            <a:lvl8pPr marL="1371600" fontAlgn="base">
              <a:spcBef>
                <a:spcPct val="0"/>
              </a:spcBef>
              <a:spcAft>
                <a:spcPct val="0"/>
              </a:spcAft>
              <a:defRPr sz="4400">
                <a:solidFill>
                  <a:schemeClr val="tx2"/>
                </a:solidFill>
              </a:defRPr>
            </a:lvl8pPr>
            <a:lvl9pPr marL="1828800" fontAlgn="base">
              <a:spcBef>
                <a:spcPct val="0"/>
              </a:spcBef>
              <a:spcAft>
                <a:spcPct val="0"/>
              </a:spcAft>
              <a:defRPr sz="4400">
                <a:solidFill>
                  <a:schemeClr val="tx2"/>
                </a:solidFill>
              </a:defRPr>
            </a:lvl9pPr>
          </a:lstStyle>
          <a:p>
            <a:pPr>
              <a:defRPr/>
            </a:pPr>
            <a:r>
              <a:rPr lang="he-IL" sz="4400" b="0" dirty="0" smtClean="0">
                <a:solidFill>
                  <a:srgbClr val="000000"/>
                </a:solidFill>
                <a:effectLst/>
              </a:rPr>
              <a:t>יחס תחלופה</a:t>
            </a:r>
            <a:endParaRPr lang="en-US" sz="4400" b="0" dirty="0">
              <a:solidFill>
                <a:srgbClr val="000000"/>
              </a:solidFill>
              <a:effectLst/>
            </a:endParaRPr>
          </a:p>
        </p:txBody>
      </p:sp>
      <p:graphicFrame>
        <p:nvGraphicFramePr>
          <p:cNvPr id="4" name="טבלה 3"/>
          <p:cNvGraphicFramePr>
            <a:graphicFrameLocks noGrp="1"/>
          </p:cNvGraphicFramePr>
          <p:nvPr>
            <p:extLst>
              <p:ext uri="{D42A27DB-BD31-4B8C-83A1-F6EECF244321}">
                <p14:modId xmlns:p14="http://schemas.microsoft.com/office/powerpoint/2010/main" val="279002139"/>
              </p:ext>
            </p:extLst>
          </p:nvPr>
        </p:nvGraphicFramePr>
        <p:xfrm>
          <a:off x="755575" y="2157331"/>
          <a:ext cx="7992889" cy="3431909"/>
        </p:xfrm>
        <a:graphic>
          <a:graphicData uri="http://schemas.openxmlformats.org/drawingml/2006/table">
            <a:tbl>
              <a:tblPr rtl="1" firstRow="1" bandRow="1">
                <a:tableStyleId>{5C22544A-7EE6-4342-B048-85BDC9FD1C3A}</a:tableStyleId>
              </a:tblPr>
              <a:tblGrid>
                <a:gridCol w="1598578"/>
                <a:gridCol w="1709214"/>
                <a:gridCol w="1487941"/>
                <a:gridCol w="1598578"/>
                <a:gridCol w="1598578"/>
              </a:tblGrid>
              <a:tr h="1008112">
                <a:tc>
                  <a:txBody>
                    <a:bodyPr/>
                    <a:lstStyle/>
                    <a:p>
                      <a:pPr algn="ctr" rtl="1"/>
                      <a:r>
                        <a:rPr lang="he-IL" dirty="0" smtClean="0">
                          <a:solidFill>
                            <a:schemeClr val="tx1"/>
                          </a:solidFill>
                        </a:rPr>
                        <a:t>שכר התחלתי</a:t>
                      </a:r>
                      <a:endParaRPr lang="he-IL" dirty="0">
                        <a:solidFill>
                          <a:schemeClr val="tx1"/>
                        </a:solidFill>
                      </a:endParaRPr>
                    </a:p>
                  </a:txBody>
                  <a:tcPr anchor="ctr"/>
                </a:tc>
                <a:tc>
                  <a:txBody>
                    <a:bodyPr/>
                    <a:lstStyle/>
                    <a:p>
                      <a:pPr algn="ctr" rtl="1"/>
                      <a:r>
                        <a:rPr lang="he-IL" dirty="0" smtClean="0">
                          <a:solidFill>
                            <a:schemeClr val="tx1"/>
                          </a:solidFill>
                        </a:rPr>
                        <a:t>שכר בפרישה</a:t>
                      </a:r>
                      <a:endParaRPr lang="he-IL" dirty="0">
                        <a:solidFill>
                          <a:schemeClr val="tx1"/>
                        </a:solidFill>
                      </a:endParaRPr>
                    </a:p>
                  </a:txBody>
                  <a:tcPr anchor="ctr"/>
                </a:tc>
                <a:tc>
                  <a:txBody>
                    <a:bodyPr/>
                    <a:lstStyle/>
                    <a:p>
                      <a:pPr algn="ctr" rtl="1"/>
                      <a:r>
                        <a:rPr lang="he-IL" dirty="0" smtClean="0">
                          <a:solidFill>
                            <a:schemeClr val="tx1"/>
                          </a:solidFill>
                        </a:rPr>
                        <a:t>שיעור</a:t>
                      </a:r>
                      <a:r>
                        <a:rPr lang="he-IL" baseline="0" dirty="0" smtClean="0">
                          <a:solidFill>
                            <a:schemeClr val="tx1"/>
                          </a:solidFill>
                        </a:rPr>
                        <a:t> הפקדה</a:t>
                      </a:r>
                      <a:endParaRPr lang="he-IL" dirty="0">
                        <a:solidFill>
                          <a:schemeClr val="tx1"/>
                        </a:solidFill>
                      </a:endParaRPr>
                    </a:p>
                  </a:txBody>
                  <a:tcPr anchor="ctr"/>
                </a:tc>
                <a:tc>
                  <a:txBody>
                    <a:bodyPr/>
                    <a:lstStyle/>
                    <a:p>
                      <a:pPr algn="ctr" rtl="1"/>
                      <a:r>
                        <a:rPr lang="he-IL" dirty="0" smtClean="0">
                          <a:solidFill>
                            <a:schemeClr val="tx1"/>
                          </a:solidFill>
                        </a:rPr>
                        <a:t>קצבה כולל ביטוח לאומי</a:t>
                      </a:r>
                      <a:endParaRPr lang="he-IL" dirty="0">
                        <a:solidFill>
                          <a:schemeClr val="tx1"/>
                        </a:solidFill>
                      </a:endParaRPr>
                    </a:p>
                  </a:txBody>
                  <a:tcPr anchor="ctr"/>
                </a:tc>
                <a:tc>
                  <a:txBody>
                    <a:bodyPr/>
                    <a:lstStyle/>
                    <a:p>
                      <a:pPr algn="ctr" rtl="1"/>
                      <a:r>
                        <a:rPr lang="he-IL" dirty="0" smtClean="0">
                          <a:solidFill>
                            <a:schemeClr val="tx1"/>
                          </a:solidFill>
                        </a:rPr>
                        <a:t>יחס תחלופה</a:t>
                      </a:r>
                      <a:r>
                        <a:rPr lang="he-IL" baseline="0" dirty="0" smtClean="0">
                          <a:solidFill>
                            <a:schemeClr val="tx1"/>
                          </a:solidFill>
                        </a:rPr>
                        <a:t> כולל ביטוח לאומי</a:t>
                      </a:r>
                      <a:endParaRPr lang="he-IL" dirty="0">
                        <a:solidFill>
                          <a:schemeClr val="tx1"/>
                        </a:solidFill>
                      </a:endParaRPr>
                    </a:p>
                  </a:txBody>
                  <a:tcPr anchor="ctr"/>
                </a:tc>
              </a:tr>
              <a:tr h="720080">
                <a:tc rowSpan="2">
                  <a:txBody>
                    <a:bodyPr/>
                    <a:lstStyle/>
                    <a:p>
                      <a:pPr algn="ctr" rtl="1"/>
                      <a:r>
                        <a:rPr lang="he-IL" dirty="0" smtClean="0"/>
                        <a:t>8,000 ש"ח</a:t>
                      </a:r>
                      <a:endParaRPr lang="he-IL" dirty="0"/>
                    </a:p>
                  </a:txBody>
                  <a:tcPr anchor="ctr"/>
                </a:tc>
                <a:tc rowSpan="2">
                  <a:txBody>
                    <a:bodyPr/>
                    <a:lstStyle/>
                    <a:p>
                      <a:pPr algn="ctr" rtl="1"/>
                      <a:r>
                        <a:rPr lang="he-IL" dirty="0" smtClean="0"/>
                        <a:t>11,500 ש"ח</a:t>
                      </a:r>
                      <a:endParaRPr lang="he-IL" dirty="0"/>
                    </a:p>
                  </a:txBody>
                  <a:tcPr anchor="ctr"/>
                </a:tc>
                <a:tc>
                  <a:txBody>
                    <a:bodyPr/>
                    <a:lstStyle/>
                    <a:p>
                      <a:pPr algn="ctr" rtl="1"/>
                      <a:r>
                        <a:rPr lang="he-IL" dirty="0" smtClean="0"/>
                        <a:t>10%</a:t>
                      </a:r>
                      <a:endParaRPr lang="he-IL" dirty="0"/>
                    </a:p>
                  </a:txBody>
                  <a:tcPr anchor="ctr"/>
                </a:tc>
                <a:tc>
                  <a:txBody>
                    <a:bodyPr/>
                    <a:lstStyle/>
                    <a:p>
                      <a:pPr algn="ctr" rtl="1"/>
                      <a:r>
                        <a:rPr lang="he-IL" dirty="0" smtClean="0"/>
                        <a:t>5,500 ש"ח</a:t>
                      </a:r>
                      <a:endParaRPr lang="he-IL" dirty="0"/>
                    </a:p>
                  </a:txBody>
                  <a:tcPr anchor="ctr"/>
                </a:tc>
                <a:tc>
                  <a:txBody>
                    <a:bodyPr/>
                    <a:lstStyle/>
                    <a:p>
                      <a:pPr algn="ctr" rtl="1"/>
                      <a:r>
                        <a:rPr lang="he-IL" dirty="0" smtClean="0"/>
                        <a:t>48%</a:t>
                      </a:r>
                      <a:endParaRPr lang="he-IL" dirty="0"/>
                    </a:p>
                  </a:txBody>
                  <a:tcPr anchor="ctr"/>
                </a:tc>
              </a:tr>
              <a:tr h="648072">
                <a:tc vMerge="1">
                  <a:txBody>
                    <a:bodyPr/>
                    <a:lstStyle/>
                    <a:p>
                      <a:pPr algn="ctr" rtl="1"/>
                      <a:endParaRPr lang="he-IL" dirty="0"/>
                    </a:p>
                  </a:txBody>
                  <a:tcPr anchor="ctr"/>
                </a:tc>
                <a:tc vMerge="1">
                  <a:txBody>
                    <a:bodyPr/>
                    <a:lstStyle/>
                    <a:p>
                      <a:pPr algn="ctr" rtl="1"/>
                      <a:endParaRPr lang="he-IL" dirty="0"/>
                    </a:p>
                  </a:txBody>
                  <a:tcPr anchor="ctr"/>
                </a:tc>
                <a:tc>
                  <a:txBody>
                    <a:bodyPr/>
                    <a:lstStyle/>
                    <a:p>
                      <a:pPr algn="ctr" rtl="1"/>
                      <a:r>
                        <a:rPr lang="he-IL" dirty="0" smtClean="0"/>
                        <a:t>16%</a:t>
                      </a:r>
                      <a:endParaRPr lang="he-IL" dirty="0"/>
                    </a:p>
                  </a:txBody>
                  <a:tcPr anchor="ctr"/>
                </a:tc>
                <a:tc>
                  <a:txBody>
                    <a:bodyPr/>
                    <a:lstStyle/>
                    <a:p>
                      <a:pPr algn="ctr" rtl="1"/>
                      <a:r>
                        <a:rPr lang="he-IL" dirty="0" smtClean="0"/>
                        <a:t>8,000 ש"ח</a:t>
                      </a:r>
                      <a:endParaRPr lang="he-IL" dirty="0"/>
                    </a:p>
                  </a:txBody>
                  <a:tcPr anchor="ctr"/>
                </a:tc>
                <a:tc>
                  <a:txBody>
                    <a:bodyPr/>
                    <a:lstStyle/>
                    <a:p>
                      <a:pPr algn="ctr" rtl="1"/>
                      <a:r>
                        <a:rPr lang="he-IL" dirty="0" smtClean="0"/>
                        <a:t>70%</a:t>
                      </a:r>
                      <a:endParaRPr lang="he-IL" dirty="0"/>
                    </a:p>
                  </a:txBody>
                  <a:tcPr anchor="ctr"/>
                </a:tc>
              </a:tr>
              <a:tr h="576064">
                <a:tc rowSpan="2">
                  <a:txBody>
                    <a:bodyPr/>
                    <a:lstStyle/>
                    <a:p>
                      <a:pPr algn="ctr" rtl="1"/>
                      <a:r>
                        <a:rPr lang="he-IL" dirty="0" smtClean="0"/>
                        <a:t>12,000 ש"ח</a:t>
                      </a:r>
                      <a:endParaRPr lang="he-IL" dirty="0"/>
                    </a:p>
                  </a:txBody>
                  <a:tcPr anchor="ctr"/>
                </a:tc>
                <a:tc rowSpan="2">
                  <a:txBody>
                    <a:bodyPr/>
                    <a:lstStyle/>
                    <a:p>
                      <a:pPr algn="ctr" rtl="1"/>
                      <a:r>
                        <a:rPr lang="he-IL" dirty="0" smtClean="0"/>
                        <a:t>17,200 ש"ח</a:t>
                      </a:r>
                      <a:endParaRPr lang="he-IL" dirty="0"/>
                    </a:p>
                  </a:txBody>
                  <a:tcPr anchor="ctr"/>
                </a:tc>
                <a:tc>
                  <a:txBody>
                    <a:bodyPr/>
                    <a:lstStyle/>
                    <a:p>
                      <a:pPr algn="ctr" rtl="1"/>
                      <a:r>
                        <a:rPr lang="he-IL" dirty="0" smtClean="0"/>
                        <a:t>10%</a:t>
                      </a:r>
                      <a:endParaRPr lang="he-IL" dirty="0"/>
                    </a:p>
                  </a:txBody>
                  <a:tcPr anchor="ctr"/>
                </a:tc>
                <a:tc>
                  <a:txBody>
                    <a:bodyPr/>
                    <a:lstStyle/>
                    <a:p>
                      <a:pPr algn="ctr" rtl="1"/>
                      <a:r>
                        <a:rPr lang="he-IL" dirty="0" smtClean="0"/>
                        <a:t>7,100 ש"ח</a:t>
                      </a:r>
                      <a:endParaRPr lang="he-IL" dirty="0"/>
                    </a:p>
                  </a:txBody>
                  <a:tcPr anchor="ctr"/>
                </a:tc>
                <a:tc>
                  <a:txBody>
                    <a:bodyPr/>
                    <a:lstStyle/>
                    <a:p>
                      <a:pPr algn="ctr" rtl="1"/>
                      <a:r>
                        <a:rPr lang="he-IL" dirty="0" smtClean="0"/>
                        <a:t>41%</a:t>
                      </a:r>
                      <a:endParaRPr lang="he-IL" dirty="0"/>
                    </a:p>
                  </a:txBody>
                  <a:tcPr anchor="ctr"/>
                </a:tc>
              </a:tr>
              <a:tr h="479581">
                <a:tc vMerge="1">
                  <a:txBody>
                    <a:bodyPr/>
                    <a:lstStyle/>
                    <a:p>
                      <a:pPr algn="ctr" rtl="1"/>
                      <a:endParaRPr lang="he-IL" dirty="0"/>
                    </a:p>
                  </a:txBody>
                  <a:tcPr anchor="ctr"/>
                </a:tc>
                <a:tc vMerge="1">
                  <a:txBody>
                    <a:bodyPr/>
                    <a:lstStyle/>
                    <a:p>
                      <a:pPr algn="ctr" rtl="1"/>
                      <a:endParaRPr lang="he-IL" dirty="0"/>
                    </a:p>
                  </a:txBody>
                  <a:tcPr anchor="ctr"/>
                </a:tc>
                <a:tc>
                  <a:txBody>
                    <a:bodyPr/>
                    <a:lstStyle/>
                    <a:p>
                      <a:pPr algn="ctr" rtl="1"/>
                      <a:r>
                        <a:rPr lang="he-IL" dirty="0" smtClean="0"/>
                        <a:t>16%</a:t>
                      </a:r>
                      <a:endParaRPr lang="he-IL" dirty="0"/>
                    </a:p>
                  </a:txBody>
                  <a:tcPr anchor="ctr"/>
                </a:tc>
                <a:tc>
                  <a:txBody>
                    <a:bodyPr/>
                    <a:lstStyle/>
                    <a:p>
                      <a:pPr algn="ctr" rtl="1"/>
                      <a:r>
                        <a:rPr lang="he-IL" dirty="0" smtClean="0"/>
                        <a:t>10,800 ש"ח</a:t>
                      </a:r>
                      <a:endParaRPr lang="he-IL" dirty="0"/>
                    </a:p>
                  </a:txBody>
                  <a:tcPr anchor="ctr"/>
                </a:tc>
                <a:tc>
                  <a:txBody>
                    <a:bodyPr/>
                    <a:lstStyle/>
                    <a:p>
                      <a:pPr algn="ctr" rtl="1"/>
                      <a:r>
                        <a:rPr lang="he-IL" dirty="0" smtClean="0"/>
                        <a:t>62%</a:t>
                      </a:r>
                      <a:endParaRPr lang="he-IL" dirty="0"/>
                    </a:p>
                  </a:txBody>
                  <a:tcPr anchor="ctr"/>
                </a:tc>
              </a:tr>
            </a:tbl>
          </a:graphicData>
        </a:graphic>
      </p:graphicFrame>
    </p:spTree>
    <p:extLst>
      <p:ext uri="{BB962C8B-B14F-4D97-AF65-F5344CB8AC3E}">
        <p14:creationId xmlns:p14="http://schemas.microsoft.com/office/powerpoint/2010/main" val="386004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35013" y="269875"/>
            <a:ext cx="8229600" cy="1143000"/>
          </a:xfrm>
        </p:spPr>
        <p:txBody>
          <a:bodyPr/>
          <a:lstStyle/>
          <a:p>
            <a:pPr eaLnBrk="1" hangingPunct="1">
              <a:defRPr/>
            </a:pPr>
            <a:r>
              <a:rPr lang="he-IL" kern="1200" dirty="0">
                <a:solidFill>
                  <a:schemeClr val="tx1"/>
                </a:solidFill>
                <a:ea typeface="+mn-ea"/>
              </a:rPr>
              <a:t>התארכות תוחלת החיים</a:t>
            </a:r>
          </a:p>
        </p:txBody>
      </p:sp>
      <p:sp>
        <p:nvSpPr>
          <p:cNvPr id="18435" name="מציין מיקום של מספר שקופית 3"/>
          <p:cNvSpPr>
            <a:spLocks noGrp="1"/>
          </p:cNvSpPr>
          <p:nvPr>
            <p:ph type="sldNum" sz="quarter" idx="12"/>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6CD7715-C77C-46CB-A95A-08ABD13C08A2}" type="slidenum">
              <a:rPr lang="he-IL" smtClean="0">
                <a:solidFill>
                  <a:srgbClr val="000000"/>
                </a:solidFill>
              </a:rPr>
              <a:pPr eaLnBrk="1" hangingPunct="1"/>
              <a:t>5</a:t>
            </a:fld>
            <a:endParaRPr lang="en-US" smtClean="0">
              <a:solidFill>
                <a:srgbClr val="000000"/>
              </a:solidFill>
            </a:endParaRPr>
          </a:p>
        </p:txBody>
      </p:sp>
      <p:graphicFrame>
        <p:nvGraphicFramePr>
          <p:cNvPr id="5" name="תרשים 4"/>
          <p:cNvGraphicFramePr>
            <a:graphicFrameLocks/>
          </p:cNvGraphicFramePr>
          <p:nvPr/>
        </p:nvGraphicFramePr>
        <p:xfrm>
          <a:off x="539552" y="1628800"/>
          <a:ext cx="8085708"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18437" name="TextBox 5"/>
          <p:cNvSpPr txBox="1">
            <a:spLocks noChangeArrowheads="1"/>
          </p:cNvSpPr>
          <p:nvPr/>
        </p:nvSpPr>
        <p:spPr bwMode="auto">
          <a:xfrm>
            <a:off x="7038975" y="6340475"/>
            <a:ext cx="13906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200">
                <a:solidFill>
                  <a:srgbClr val="000000"/>
                </a:solidFill>
              </a:rPr>
              <a:t>* נתוני הבנק העולמי</a:t>
            </a:r>
          </a:p>
        </p:txBody>
      </p:sp>
      <p:sp>
        <p:nvSpPr>
          <p:cNvPr id="18438" name="Rectangle 2"/>
          <p:cNvSpPr>
            <a:spLocks noChangeArrowheads="1"/>
          </p:cNvSpPr>
          <p:nvPr/>
        </p:nvSpPr>
        <p:spPr bwMode="auto">
          <a:xfrm>
            <a:off x="2555875" y="1304925"/>
            <a:ext cx="6588125" cy="71438"/>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18439" name="Rectangle 3"/>
          <p:cNvSpPr>
            <a:spLocks noChangeArrowheads="1"/>
          </p:cNvSpPr>
          <p:nvPr/>
        </p:nvSpPr>
        <p:spPr bwMode="auto">
          <a:xfrm>
            <a:off x="2771775" y="1447800"/>
            <a:ext cx="6372225" cy="365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Tree>
    <p:extLst>
      <p:ext uri="{BB962C8B-B14F-4D97-AF65-F5344CB8AC3E}">
        <p14:creationId xmlns:p14="http://schemas.microsoft.com/office/powerpoint/2010/main" val="59370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35013" y="269875"/>
            <a:ext cx="8229600" cy="1143000"/>
          </a:xfrm>
        </p:spPr>
        <p:txBody>
          <a:bodyPr/>
          <a:lstStyle/>
          <a:p>
            <a:pPr eaLnBrk="1" hangingPunct="1">
              <a:defRPr/>
            </a:pPr>
            <a:r>
              <a:rPr lang="he-IL" kern="1200" dirty="0">
                <a:solidFill>
                  <a:schemeClr val="tx1"/>
                </a:solidFill>
                <a:ea typeface="+mn-ea"/>
              </a:rPr>
              <a:t>התארכות תוחלת החיים</a:t>
            </a:r>
          </a:p>
        </p:txBody>
      </p:sp>
      <p:sp>
        <p:nvSpPr>
          <p:cNvPr id="18435" name="מציין מיקום של מספר שקופית 3"/>
          <p:cNvSpPr>
            <a:spLocks noGrp="1"/>
          </p:cNvSpPr>
          <p:nvPr>
            <p:ph type="sldNum" sz="quarter" idx="12"/>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6CD7715-C77C-46CB-A95A-08ABD13C08A2}" type="slidenum">
              <a:rPr lang="he-IL" smtClean="0">
                <a:solidFill>
                  <a:srgbClr val="000000"/>
                </a:solidFill>
              </a:rPr>
              <a:pPr eaLnBrk="1" hangingPunct="1"/>
              <a:t>6</a:t>
            </a:fld>
            <a:endParaRPr lang="en-US" smtClean="0">
              <a:solidFill>
                <a:srgbClr val="000000"/>
              </a:solidFill>
            </a:endParaRPr>
          </a:p>
        </p:txBody>
      </p:sp>
      <p:sp>
        <p:nvSpPr>
          <p:cNvPr id="18438" name="Rectangle 2"/>
          <p:cNvSpPr>
            <a:spLocks noChangeArrowheads="1"/>
          </p:cNvSpPr>
          <p:nvPr/>
        </p:nvSpPr>
        <p:spPr bwMode="auto">
          <a:xfrm>
            <a:off x="2555875" y="1304925"/>
            <a:ext cx="6588125" cy="71438"/>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18439" name="Rectangle 3"/>
          <p:cNvSpPr>
            <a:spLocks noChangeArrowheads="1"/>
          </p:cNvSpPr>
          <p:nvPr/>
        </p:nvSpPr>
        <p:spPr bwMode="auto">
          <a:xfrm>
            <a:off x="2771775" y="1447800"/>
            <a:ext cx="6372225" cy="365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solidFill>
                <a:srgbClr val="000000"/>
              </a:solidFill>
            </a:endParaRPr>
          </a:p>
        </p:txBody>
      </p:sp>
      <p:sp>
        <p:nvSpPr>
          <p:cNvPr id="3" name="TextBox 2"/>
          <p:cNvSpPr txBox="1"/>
          <p:nvPr/>
        </p:nvSpPr>
        <p:spPr>
          <a:xfrm>
            <a:off x="683568" y="1844824"/>
            <a:ext cx="8136904" cy="3416320"/>
          </a:xfrm>
          <a:prstGeom prst="rect">
            <a:avLst/>
          </a:prstGeom>
          <a:noFill/>
        </p:spPr>
        <p:txBody>
          <a:bodyPr wrap="square" rtlCol="1">
            <a:spAutoFit/>
          </a:bodyPr>
          <a:lstStyle/>
          <a:p>
            <a:pPr marL="285750" indent="-285750">
              <a:buFont typeface="Arial" pitchFamily="34" charset="0"/>
              <a:buChar char="•"/>
            </a:pPr>
            <a:r>
              <a:rPr lang="he-IL" sz="2000" dirty="0" smtClean="0">
                <a:solidFill>
                  <a:srgbClr val="000000"/>
                </a:solidFill>
              </a:rPr>
              <a:t>תוחלת החיים עולה ב- 4 חודשים לשנה החל משנת 1970</a:t>
            </a:r>
          </a:p>
          <a:p>
            <a:pPr marL="285750" indent="-285750">
              <a:buFont typeface="Arial" pitchFamily="34" charset="0"/>
              <a:buChar char="•"/>
            </a:pPr>
            <a:endParaRPr lang="he-IL" sz="2000" dirty="0">
              <a:solidFill>
                <a:srgbClr val="000000"/>
              </a:solidFill>
            </a:endParaRPr>
          </a:p>
          <a:p>
            <a:pPr marL="285750" indent="-285750">
              <a:buFont typeface="Arial" pitchFamily="34" charset="0"/>
              <a:buChar char="•"/>
            </a:pPr>
            <a:r>
              <a:rPr lang="he-IL" sz="2000" dirty="0" smtClean="0">
                <a:solidFill>
                  <a:srgbClr val="000000"/>
                </a:solidFill>
              </a:rPr>
              <a:t>בשנת 2013 תוחלת החיים בישראל במקום החמישי במדינות ה- </a:t>
            </a:r>
            <a:r>
              <a:rPr lang="en-US" sz="2000" dirty="0" smtClean="0">
                <a:solidFill>
                  <a:srgbClr val="000000"/>
                </a:solidFill>
              </a:rPr>
              <a:t>OECD</a:t>
            </a:r>
            <a:endParaRPr lang="he-IL" sz="2000" dirty="0" smtClean="0">
              <a:solidFill>
                <a:srgbClr val="000000"/>
              </a:solidFill>
            </a:endParaRPr>
          </a:p>
          <a:p>
            <a:pPr marL="285750" indent="-285750">
              <a:buFont typeface="Arial" pitchFamily="34" charset="0"/>
              <a:buChar char="•"/>
            </a:pPr>
            <a:endParaRPr lang="he-IL" sz="2000" dirty="0">
              <a:solidFill>
                <a:srgbClr val="000000"/>
              </a:solidFill>
            </a:endParaRPr>
          </a:p>
          <a:p>
            <a:pPr marL="285750" indent="-285750">
              <a:buFont typeface="Arial" pitchFamily="34" charset="0"/>
              <a:buChar char="•"/>
            </a:pPr>
            <a:r>
              <a:rPr lang="he-IL" sz="2000" dirty="0" smtClean="0">
                <a:solidFill>
                  <a:srgbClr val="000000"/>
                </a:solidFill>
              </a:rPr>
              <a:t>תוחלת החיים של נשים בגיל 65 - 86 שנים</a:t>
            </a:r>
          </a:p>
          <a:p>
            <a:pPr marL="285750" indent="-285750">
              <a:buFont typeface="Arial" pitchFamily="34" charset="0"/>
              <a:buChar char="•"/>
            </a:pPr>
            <a:endParaRPr lang="he-IL" sz="2000" dirty="0" smtClean="0">
              <a:solidFill>
                <a:srgbClr val="000000"/>
              </a:solidFill>
            </a:endParaRPr>
          </a:p>
          <a:p>
            <a:pPr marL="285750" indent="-285750">
              <a:buFont typeface="Arial" pitchFamily="34" charset="0"/>
              <a:buChar char="•"/>
            </a:pPr>
            <a:r>
              <a:rPr lang="he-IL" sz="2000" dirty="0" smtClean="0">
                <a:solidFill>
                  <a:srgbClr val="000000"/>
                </a:solidFill>
              </a:rPr>
              <a:t>תוחלת החיים לגברים בגיל 65 - 84 שנים</a:t>
            </a:r>
          </a:p>
          <a:p>
            <a:pPr marL="285750" indent="-285750">
              <a:buFont typeface="Arial" pitchFamily="34" charset="0"/>
              <a:buChar char="•"/>
            </a:pPr>
            <a:endParaRPr lang="he-IL" sz="2000" dirty="0">
              <a:solidFill>
                <a:srgbClr val="000000"/>
              </a:solidFill>
            </a:endParaRPr>
          </a:p>
          <a:p>
            <a:pPr marL="285750" indent="-285750">
              <a:buFont typeface="Arial" pitchFamily="34" charset="0"/>
              <a:buChar char="•"/>
            </a:pPr>
            <a:endParaRPr lang="he-IL" dirty="0" smtClean="0">
              <a:solidFill>
                <a:srgbClr val="000000"/>
              </a:solidFill>
            </a:endParaRPr>
          </a:p>
          <a:p>
            <a:pPr marL="285750" indent="-285750">
              <a:buFont typeface="Arial" pitchFamily="34" charset="0"/>
              <a:buChar char="•"/>
            </a:pPr>
            <a:endParaRPr lang="he-IL" dirty="0">
              <a:solidFill>
                <a:srgbClr val="000000"/>
              </a:solidFill>
            </a:endParaRPr>
          </a:p>
          <a:p>
            <a:pPr algn="ctr"/>
            <a:r>
              <a:rPr lang="he-IL" sz="2000" dirty="0" smtClean="0">
                <a:solidFill>
                  <a:srgbClr val="000000"/>
                </a:solidFill>
              </a:rPr>
              <a:t>מסוף שנות התשעים תוחלת החיים בישראל עלתה ב כ - 4 שנים!!!</a:t>
            </a:r>
            <a:endParaRPr lang="he-IL" sz="2000" dirty="0">
              <a:solidFill>
                <a:srgbClr val="000000"/>
              </a:solidFill>
            </a:endParaRPr>
          </a:p>
        </p:txBody>
      </p:sp>
    </p:spTree>
    <p:extLst>
      <p:ext uri="{BB962C8B-B14F-4D97-AF65-F5344CB8AC3E}">
        <p14:creationId xmlns:p14="http://schemas.microsoft.com/office/powerpoint/2010/main" val="39857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עצמאים בחיסכון הפנסיוני</a:t>
            </a:r>
            <a:endParaRPr lang="he-IL" dirty="0"/>
          </a:p>
        </p:txBody>
      </p:sp>
      <p:sp>
        <p:nvSpPr>
          <p:cNvPr id="3" name="מציין מיקום תוכן 2"/>
          <p:cNvSpPr>
            <a:spLocks noGrp="1"/>
          </p:cNvSpPr>
          <p:nvPr>
            <p:ph idx="1"/>
          </p:nvPr>
        </p:nvSpPr>
        <p:spPr>
          <a:xfrm>
            <a:off x="303456" y="1600200"/>
            <a:ext cx="8579296" cy="4525963"/>
          </a:xfrm>
        </p:spPr>
        <p:txBody>
          <a:bodyPr/>
          <a:lstStyle/>
          <a:p>
            <a:pPr marL="0" indent="0" algn="ctr">
              <a:buNone/>
            </a:pPr>
            <a:r>
              <a:rPr lang="he-IL" sz="2400" dirty="0" smtClean="0"/>
              <a:t>ל </a:t>
            </a:r>
            <a:r>
              <a:rPr lang="he-IL" sz="2400" dirty="0"/>
              <a:t>- 50% מהעצמאים אין חיסכון פנסיוני </a:t>
            </a:r>
            <a:r>
              <a:rPr lang="he-IL" sz="2400" dirty="0" smtClean="0"/>
              <a:t>כלשהו</a:t>
            </a:r>
          </a:p>
          <a:p>
            <a:endParaRPr lang="he-IL" sz="2400" dirty="0"/>
          </a:p>
          <a:p>
            <a:pPr marL="0" indent="0">
              <a:buNone/>
            </a:pPr>
            <a:r>
              <a:rPr lang="he-IL" sz="2400" dirty="0" smtClean="0">
                <a:cs typeface="Arial" pitchFamily="34" charset="0"/>
              </a:rPr>
              <a:t>     האם </a:t>
            </a:r>
            <a:r>
              <a:rPr lang="he-IL" sz="2400" dirty="0">
                <a:cs typeface="Arial" pitchFamily="34" charset="0"/>
              </a:rPr>
              <a:t>הפקדת סכום כסף כלשהו לחסכון פנסיוני בשנה האחרונה?</a:t>
            </a:r>
            <a:endParaRPr lang="en-US" sz="2400" dirty="0">
              <a:cs typeface="Arial" pitchFamily="34" charset="0"/>
            </a:endParaRPr>
          </a:p>
          <a:p>
            <a:endParaRPr lang="he-IL" sz="2400" dirty="0"/>
          </a:p>
          <a:p>
            <a:pPr marL="0" indent="0">
              <a:buNone/>
            </a:pPr>
            <a:endParaRPr lang="he-IL" sz="2400" dirty="0"/>
          </a:p>
        </p:txBody>
      </p:sp>
      <p:sp>
        <p:nvSpPr>
          <p:cNvPr id="4" name="מציין מיקום של מספר שקופית 3"/>
          <p:cNvSpPr>
            <a:spLocks noGrp="1"/>
          </p:cNvSpPr>
          <p:nvPr>
            <p:ph type="sldNum" sz="quarter" idx="12"/>
          </p:nvPr>
        </p:nvSpPr>
        <p:spPr/>
        <p:txBody>
          <a:bodyPr/>
          <a:lstStyle/>
          <a:p>
            <a:fld id="{6244C5EA-8892-42AB-86F4-7190273B122D}" type="slidenum">
              <a:rPr lang="he-IL" smtClean="0">
                <a:solidFill>
                  <a:srgbClr val="000000"/>
                </a:solidFill>
              </a:rPr>
              <a:pPr/>
              <a:t>7</a:t>
            </a:fld>
            <a:endParaRPr lang="en-US">
              <a:solidFill>
                <a:srgbClr val="000000"/>
              </a:solidFill>
            </a:endParaRPr>
          </a:p>
        </p:txBody>
      </p:sp>
      <p:graphicFrame>
        <p:nvGraphicFramePr>
          <p:cNvPr id="5" name="אובייקט 4"/>
          <p:cNvGraphicFramePr>
            <a:graphicFrameLocks noChangeAspect="1"/>
          </p:cNvGraphicFramePr>
          <p:nvPr>
            <p:extLst>
              <p:ext uri="{D42A27DB-BD31-4B8C-83A1-F6EECF244321}">
                <p14:modId xmlns:p14="http://schemas.microsoft.com/office/powerpoint/2010/main" val="2666291232"/>
              </p:ext>
            </p:extLst>
          </p:nvPr>
        </p:nvGraphicFramePr>
        <p:xfrm>
          <a:off x="2195736" y="3356992"/>
          <a:ext cx="4913238" cy="2677021"/>
        </p:xfrm>
        <a:graphic>
          <a:graphicData uri="http://schemas.openxmlformats.org/presentationml/2006/ole">
            <mc:AlternateContent xmlns:mc="http://schemas.openxmlformats.org/markup-compatibility/2006">
              <mc:Choice xmlns:v="urn:schemas-microsoft-com:vml" Requires="v">
                <p:oleObj spid="_x0000_s2073" name="תרשים" r:id="rId3" imgW="7772400" imgH="4114884" progId="MSGraph.Chart.8">
                  <p:embed followColorScheme="full"/>
                </p:oleObj>
              </mc:Choice>
              <mc:Fallback>
                <p:oleObj name="תרשים" r:id="rId3" imgW="7772400" imgH="4114884"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3356992"/>
                        <a:ext cx="4913238" cy="2677021"/>
                      </a:xfrm>
                      <a:prstGeom prst="rect">
                        <a:avLst/>
                      </a:prstGeom>
                      <a:noFill/>
                      <a:ln>
                        <a:noFill/>
                      </a:ln>
                    </p:spPr>
                  </p:pic>
                </p:oleObj>
              </mc:Fallback>
            </mc:AlternateContent>
          </a:graphicData>
        </a:graphic>
      </p:graphicFrame>
      <p:sp>
        <p:nvSpPr>
          <p:cNvPr id="6" name="מלבן מעוגל 5"/>
          <p:cNvSpPr/>
          <p:nvPr/>
        </p:nvSpPr>
        <p:spPr>
          <a:xfrm>
            <a:off x="1763688" y="1566123"/>
            <a:ext cx="5616624" cy="576064"/>
          </a:xfrm>
          <a:prstGeom prst="round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TextBox 7"/>
          <p:cNvSpPr txBox="1"/>
          <p:nvPr/>
        </p:nvSpPr>
        <p:spPr>
          <a:xfrm>
            <a:off x="4847354" y="6381328"/>
            <a:ext cx="3803748" cy="338554"/>
          </a:xfrm>
          <a:prstGeom prst="rect">
            <a:avLst/>
          </a:prstGeom>
          <a:noFill/>
        </p:spPr>
        <p:txBody>
          <a:bodyPr wrap="square" rtlCol="1">
            <a:spAutoFit/>
          </a:bodyPr>
          <a:lstStyle/>
          <a:p>
            <a:r>
              <a:rPr lang="he-IL" sz="1600" dirty="0" smtClean="0"/>
              <a:t>* בהתאם לסקר </a:t>
            </a:r>
            <a:r>
              <a:rPr lang="he-IL" sz="1600" dirty="0" err="1" smtClean="0"/>
              <a:t>הלפ"מ</a:t>
            </a:r>
            <a:r>
              <a:rPr lang="he-IL" sz="1600" dirty="0" smtClean="0"/>
              <a:t> שנערך בשנת 2009</a:t>
            </a:r>
            <a:endParaRPr lang="he-IL" sz="1600" dirty="0"/>
          </a:p>
        </p:txBody>
      </p:sp>
    </p:spTree>
    <p:extLst>
      <p:ext uri="{BB962C8B-B14F-4D97-AF65-F5344CB8AC3E}">
        <p14:creationId xmlns:p14="http://schemas.microsoft.com/office/powerpoint/2010/main" val="58554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4013" y="304800"/>
            <a:ext cx="8610475" cy="891952"/>
          </a:xfrm>
        </p:spPr>
        <p:txBody>
          <a:bodyPr/>
          <a:lstStyle/>
          <a:p>
            <a:r>
              <a:rPr lang="he-IL" dirty="0"/>
              <a:t>עצמאים בחיסכון הפנסיוני</a:t>
            </a:r>
            <a:endParaRPr lang="en-US" dirty="0" smtClean="0"/>
          </a:p>
        </p:txBody>
      </p:sp>
      <p:graphicFrame>
        <p:nvGraphicFramePr>
          <p:cNvPr id="4098" name="Object 2"/>
          <p:cNvGraphicFramePr>
            <a:graphicFrameLocks noGrp="1" noChangeAspect="1"/>
          </p:cNvGraphicFramePr>
          <p:nvPr>
            <p:ph type="chart" idx="1"/>
            <p:extLst>
              <p:ext uri="{D42A27DB-BD31-4B8C-83A1-F6EECF244321}">
                <p14:modId xmlns:p14="http://schemas.microsoft.com/office/powerpoint/2010/main" val="2751367932"/>
              </p:ext>
            </p:extLst>
          </p:nvPr>
        </p:nvGraphicFramePr>
        <p:xfrm>
          <a:off x="450850" y="2431306"/>
          <a:ext cx="8142288" cy="4310062"/>
        </p:xfrm>
        <a:graphic>
          <a:graphicData uri="http://schemas.openxmlformats.org/presentationml/2006/ole">
            <mc:AlternateContent xmlns:mc="http://schemas.openxmlformats.org/markup-compatibility/2006">
              <mc:Choice xmlns:v="urn:schemas-microsoft-com:vml" Requires="v">
                <p:oleObj spid="_x0000_s3096" name="תרשים" r:id="rId4" imgW="7772400" imgH="4114884" progId="MSGraph.Chart.8">
                  <p:embed followColorScheme="full"/>
                </p:oleObj>
              </mc:Choice>
              <mc:Fallback>
                <p:oleObj name="תרשים" r:id="rId4" imgW="7772400" imgH="4114884" progId="MSGraph.Chart.8">
                  <p:embed followColorScheme="full"/>
                  <p:pic>
                    <p:nvPicPr>
                      <p:cNvPr id="0" name=""/>
                      <p:cNvPicPr>
                        <a:picLocks noChangeAspect="1" noChangeArrowheads="1"/>
                      </p:cNvPicPr>
                      <p:nvPr/>
                    </p:nvPicPr>
                    <p:blipFill>
                      <a:blip r:embed="rId5"/>
                      <a:srcRect/>
                      <a:stretch>
                        <a:fillRect/>
                      </a:stretch>
                    </p:blipFill>
                    <p:spPr bwMode="auto">
                      <a:xfrm>
                        <a:off x="450850" y="2431306"/>
                        <a:ext cx="8142288" cy="4310062"/>
                      </a:xfrm>
                      <a:prstGeom prst="rect">
                        <a:avLst/>
                      </a:prstGeom>
                    </p:spPr>
                  </p:pic>
                </p:oleObj>
              </mc:Fallback>
            </mc:AlternateContent>
          </a:graphicData>
        </a:graphic>
      </p:graphicFrame>
      <p:sp>
        <p:nvSpPr>
          <p:cNvPr id="4100" name="Text Box 5"/>
          <p:cNvSpPr>
            <a:spLocks noChangeArrowheads="1"/>
          </p:cNvSpPr>
          <p:nvPr/>
        </p:nvSpPr>
        <p:spPr bwMode="auto">
          <a:xfrm>
            <a:off x="387350" y="2128342"/>
            <a:ext cx="8320088" cy="436562"/>
          </a:xfrm>
          <a:prstGeom prst="roundRect">
            <a:avLst>
              <a:gd name="adj" fmla="val 16667"/>
            </a:avLst>
          </a:prstGeom>
          <a:solidFill>
            <a:schemeClr val="bg1">
              <a:alpha val="79999"/>
            </a:schemeClr>
          </a:solidFill>
          <a:ln w="6350" algn="ctr">
            <a:solidFill>
              <a:schemeClr val="tx1"/>
            </a:solidFill>
            <a:miter lim="800000"/>
            <a:headEnd/>
            <a:tailEnd/>
          </a:ln>
        </p:spPr>
        <p:txBody>
          <a:bodyPr/>
          <a:lstStyle/>
          <a:p>
            <a:pPr algn="ctr"/>
            <a:r>
              <a:rPr lang="he-IL" sz="1400">
                <a:cs typeface="Arial" pitchFamily="34" charset="0"/>
              </a:rPr>
              <a:t>למעלה ממחצית מהנדגמים שאין להם חסכון פנסיוני לא חשבו מה יהיה מקור ההכנסה שלהם כשיפרשו מהעבודה</a:t>
            </a:r>
            <a:endParaRPr lang="en-US" sz="1400">
              <a:cs typeface="Arial" pitchFamily="34" charset="0"/>
            </a:endParaRPr>
          </a:p>
        </p:txBody>
      </p:sp>
      <p:sp>
        <p:nvSpPr>
          <p:cNvPr id="4101" name="Text Box 10"/>
          <p:cNvSpPr txBox="1">
            <a:spLocks noChangeArrowheads="1"/>
          </p:cNvSpPr>
          <p:nvPr/>
        </p:nvSpPr>
        <p:spPr bwMode="auto">
          <a:xfrm>
            <a:off x="962548" y="1455748"/>
            <a:ext cx="76419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eaLnBrk="1" hangingPunct="1"/>
            <a:r>
              <a:rPr lang="he-IL" sz="2400" b="0" dirty="0">
                <a:cs typeface="Arial" pitchFamily="34" charset="0"/>
              </a:rPr>
              <a:t>מה יהיה מקור ההכנסה העיקרי שלך לאחר שתפרוש מהעבודה?</a:t>
            </a:r>
            <a:endParaRPr lang="en-US" sz="2400" b="0" dirty="0">
              <a:cs typeface="Arial" pitchFamily="34" charset="0"/>
            </a:endParaRPr>
          </a:p>
          <a:p>
            <a:pPr eaLnBrk="1" hangingPunct="1"/>
            <a:endParaRPr lang="en-US" sz="1400" dirty="0">
              <a:cs typeface="Arial" pitchFamily="34" charset="0"/>
            </a:endParaRPr>
          </a:p>
        </p:txBody>
      </p:sp>
      <p:sp>
        <p:nvSpPr>
          <p:cNvPr id="4104" name="AutoShape 5"/>
          <p:cNvSpPr>
            <a:spLocks noChangeArrowheads="1"/>
          </p:cNvSpPr>
          <p:nvPr/>
        </p:nvSpPr>
        <p:spPr bwMode="auto">
          <a:xfrm>
            <a:off x="2436813" y="3069456"/>
            <a:ext cx="2266950" cy="863600"/>
          </a:xfrm>
          <a:prstGeom prst="wedgeRoundRectCallout">
            <a:avLst>
              <a:gd name="adj1" fmla="val -78528"/>
              <a:gd name="adj2" fmla="val 116880"/>
              <a:gd name="adj3" fmla="val 16667"/>
            </a:avLst>
          </a:prstGeom>
          <a:solidFill>
            <a:schemeClr val="bg1"/>
          </a:solidFill>
          <a:ln w="9525">
            <a:solidFill>
              <a:srgbClr val="909090"/>
            </a:solidFill>
            <a:miter lim="800000"/>
            <a:headEnd/>
            <a:tailEnd/>
          </a:ln>
        </p:spPr>
        <p:txBody>
          <a:bodyPr/>
          <a:lstStyle/>
          <a:p>
            <a:pPr algn="ctr"/>
            <a:r>
              <a:rPr lang="he-IL" sz="1400" dirty="0">
                <a:solidFill>
                  <a:srgbClr val="3F3F3F"/>
                </a:solidFill>
                <a:cs typeface="Arial" pitchFamily="34" charset="0"/>
              </a:rPr>
              <a:t>שיעור זה גבוה יותר בקרב בני 25-44 ובעלי רמת הכנסה מתחת לממוצע</a:t>
            </a:r>
            <a:endParaRPr lang="en-US" sz="1400" dirty="0">
              <a:solidFill>
                <a:srgbClr val="3F3F3F"/>
              </a:solidFill>
              <a:cs typeface="Arial" pitchFamily="34" charset="0"/>
            </a:endParaRPr>
          </a:p>
        </p:txBody>
      </p:sp>
      <p:sp>
        <p:nvSpPr>
          <p:cNvPr id="4105" name="אליפסה 8"/>
          <p:cNvSpPr>
            <a:spLocks noChangeArrowheads="1"/>
          </p:cNvSpPr>
          <p:nvPr/>
        </p:nvSpPr>
        <p:spPr bwMode="auto">
          <a:xfrm>
            <a:off x="1277467" y="2726293"/>
            <a:ext cx="630237" cy="387350"/>
          </a:xfrm>
          <a:prstGeom prst="ellipse">
            <a:avLst/>
          </a:prstGeom>
          <a:noFill/>
          <a:ln w="254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marL="261938" indent="-261938"/>
            <a:endParaRPr lang="he-IL"/>
          </a:p>
        </p:txBody>
      </p:sp>
      <p:sp>
        <p:nvSpPr>
          <p:cNvPr id="4106" name="אליפסה 9"/>
          <p:cNvSpPr>
            <a:spLocks noChangeArrowheads="1"/>
          </p:cNvSpPr>
          <p:nvPr/>
        </p:nvSpPr>
        <p:spPr bwMode="auto">
          <a:xfrm>
            <a:off x="3724151" y="4699422"/>
            <a:ext cx="631825" cy="385762"/>
          </a:xfrm>
          <a:prstGeom prst="ellipse">
            <a:avLst/>
          </a:prstGeom>
          <a:noFill/>
          <a:ln w="254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marL="261938" indent="-261938"/>
            <a:endParaRPr lang="he-IL"/>
          </a:p>
        </p:txBody>
      </p:sp>
    </p:spTree>
    <p:extLst>
      <p:ext uri="{BB962C8B-B14F-4D97-AF65-F5344CB8AC3E}">
        <p14:creationId xmlns:p14="http://schemas.microsoft.com/office/powerpoint/2010/main" val="1755038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Grp="1" noChangeAspect="1"/>
          </p:cNvGraphicFramePr>
          <p:nvPr>
            <p:ph idx="1"/>
            <p:extLst>
              <p:ext uri="{D42A27DB-BD31-4B8C-83A1-F6EECF244321}">
                <p14:modId xmlns:p14="http://schemas.microsoft.com/office/powerpoint/2010/main" val="725158807"/>
              </p:ext>
            </p:extLst>
          </p:nvPr>
        </p:nvGraphicFramePr>
        <p:xfrm>
          <a:off x="1461665" y="2780928"/>
          <a:ext cx="6062663" cy="3917950"/>
        </p:xfrm>
        <a:graphic>
          <a:graphicData uri="http://schemas.openxmlformats.org/presentationml/2006/ole">
            <mc:AlternateContent xmlns:mc="http://schemas.openxmlformats.org/markup-compatibility/2006">
              <mc:Choice xmlns:v="urn:schemas-microsoft-com:vml" Requires="v">
                <p:oleObj spid="_x0000_s4118" name="תרשים" r:id="rId4" imgW="7324641" imgH="4733873" progId="MSGraph.Chart.8">
                  <p:embed followColorScheme="full"/>
                </p:oleObj>
              </mc:Choice>
              <mc:Fallback>
                <p:oleObj name="תרשים" r:id="rId4" imgW="7324641" imgH="4733873" progId="MSGraph.Chart.8">
                  <p:embed followColorScheme="full"/>
                  <p:pic>
                    <p:nvPicPr>
                      <p:cNvPr id="0" name=""/>
                      <p:cNvPicPr>
                        <a:picLocks noChangeAspect="1" noChangeArrowheads="1"/>
                      </p:cNvPicPr>
                      <p:nvPr/>
                    </p:nvPicPr>
                    <p:blipFill>
                      <a:blip r:embed="rId5"/>
                      <a:srcRect/>
                      <a:stretch>
                        <a:fillRect/>
                      </a:stretch>
                    </p:blipFill>
                    <p:spPr bwMode="auto">
                      <a:xfrm>
                        <a:off x="1461665" y="2780928"/>
                        <a:ext cx="6062663" cy="3917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4" name="Rectangle 2"/>
          <p:cNvSpPr>
            <a:spLocks noChangeArrowheads="1"/>
          </p:cNvSpPr>
          <p:nvPr/>
        </p:nvSpPr>
        <p:spPr bwMode="auto">
          <a:xfrm>
            <a:off x="1691680" y="620688"/>
            <a:ext cx="726296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he-IL" sz="4400" dirty="0"/>
              <a:t>עצמאים בחיסכון הפנסיוני</a:t>
            </a:r>
            <a:endParaRPr lang="en-US" sz="4400" dirty="0">
              <a:solidFill>
                <a:schemeClr val="bg1"/>
              </a:solidFill>
            </a:endParaRPr>
          </a:p>
        </p:txBody>
      </p:sp>
      <p:sp>
        <p:nvSpPr>
          <p:cNvPr id="10245" name="Text Box 5"/>
          <p:cNvSpPr>
            <a:spLocks noChangeArrowheads="1"/>
          </p:cNvSpPr>
          <p:nvPr/>
        </p:nvSpPr>
        <p:spPr bwMode="auto">
          <a:xfrm>
            <a:off x="798513" y="2276872"/>
            <a:ext cx="7869237" cy="449263"/>
          </a:xfrm>
          <a:prstGeom prst="roundRect">
            <a:avLst>
              <a:gd name="adj" fmla="val 16667"/>
            </a:avLst>
          </a:prstGeom>
          <a:solidFill>
            <a:schemeClr val="bg1">
              <a:alpha val="79999"/>
            </a:schemeClr>
          </a:solidFill>
          <a:ln w="6350" algn="ctr">
            <a:solidFill>
              <a:schemeClr val="tx1"/>
            </a:solidFill>
            <a:miter lim="800000"/>
            <a:headEnd/>
            <a:tailEnd/>
          </a:ln>
        </p:spPr>
        <p:txBody>
          <a:bodyPr anchor="ctr"/>
          <a:lstStyle/>
          <a:p>
            <a:pPr algn="ctr">
              <a:spcBef>
                <a:spcPct val="0"/>
              </a:spcBef>
            </a:pPr>
            <a:r>
              <a:rPr lang="he-IL" sz="1400" dirty="0">
                <a:cs typeface="Arial" pitchFamily="34" charset="0"/>
              </a:rPr>
              <a:t>למעלה מ- 40% מבעלי החיסכון הפנסיוני אינם יודעים מהו סכום החיסכון שברשותם. </a:t>
            </a:r>
            <a:r>
              <a:rPr lang="he-IL" sz="1400" dirty="0" err="1">
                <a:cs typeface="Arial" pitchFamily="34" charset="0"/>
              </a:rPr>
              <a:t>ללמעלה</a:t>
            </a:r>
            <a:r>
              <a:rPr lang="he-IL" sz="1400" dirty="0">
                <a:cs typeface="Arial" pitchFamily="34" charset="0"/>
              </a:rPr>
              <a:t> מרבע יש סכום של עד 100 אלף ₪ ולחמישית יש עד חצי </a:t>
            </a:r>
            <a:r>
              <a:rPr lang="he-IL" sz="1400" dirty="0" err="1">
                <a:cs typeface="Arial" pitchFamily="34" charset="0"/>
              </a:rPr>
              <a:t>מליון</a:t>
            </a:r>
            <a:r>
              <a:rPr lang="he-IL" sz="1400" dirty="0">
                <a:cs typeface="Arial" pitchFamily="34" charset="0"/>
              </a:rPr>
              <a:t> ₪</a:t>
            </a:r>
            <a:endParaRPr lang="en-US" sz="1400" dirty="0">
              <a:cs typeface="Arial" pitchFamily="34" charset="0"/>
            </a:endParaRPr>
          </a:p>
        </p:txBody>
      </p:sp>
      <p:sp>
        <p:nvSpPr>
          <p:cNvPr id="10246" name="Text Box 3"/>
          <p:cNvSpPr txBox="1">
            <a:spLocks noChangeArrowheads="1"/>
          </p:cNvSpPr>
          <p:nvPr/>
        </p:nvSpPr>
        <p:spPr bwMode="auto">
          <a:xfrm>
            <a:off x="2249746" y="1599183"/>
            <a:ext cx="54906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nanim" pitchFamily="2" charset="-79"/>
              </a:defRPr>
            </a:lvl1pPr>
            <a:lvl2pPr marL="742950" indent="-285750" eaLnBrk="0" hangingPunct="0">
              <a:defRPr b="1">
                <a:solidFill>
                  <a:schemeClr val="tx1"/>
                </a:solidFill>
                <a:latin typeface="Arial" pitchFamily="34" charset="0"/>
                <a:cs typeface="Ananim" pitchFamily="2" charset="-79"/>
              </a:defRPr>
            </a:lvl2pPr>
            <a:lvl3pPr marL="1143000" indent="-228600" eaLnBrk="0" hangingPunct="0">
              <a:defRPr b="1">
                <a:solidFill>
                  <a:schemeClr val="tx1"/>
                </a:solidFill>
                <a:latin typeface="Arial" pitchFamily="34" charset="0"/>
                <a:cs typeface="Ananim" pitchFamily="2" charset="-79"/>
              </a:defRPr>
            </a:lvl3pPr>
            <a:lvl4pPr marL="1600200" indent="-228600" eaLnBrk="0" hangingPunct="0">
              <a:defRPr b="1">
                <a:solidFill>
                  <a:schemeClr val="tx1"/>
                </a:solidFill>
                <a:latin typeface="Arial" pitchFamily="34" charset="0"/>
                <a:cs typeface="Ananim" pitchFamily="2" charset="-79"/>
              </a:defRPr>
            </a:lvl4pPr>
            <a:lvl5pPr marL="2057400" indent="-228600" eaLnBrk="0" hangingPunct="0">
              <a:defRPr b="1">
                <a:solidFill>
                  <a:schemeClr val="tx1"/>
                </a:solidFill>
                <a:latin typeface="Arial" pitchFamily="34" charset="0"/>
                <a:cs typeface="Ananim" pitchFamily="2" charset="-79"/>
              </a:defRPr>
            </a:lvl5pPr>
            <a:lvl6pPr marL="25146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6pPr>
            <a:lvl7pPr marL="29718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7pPr>
            <a:lvl8pPr marL="34290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8pPr>
            <a:lvl9pPr marL="3886200" indent="-228600" eaLnBrk="0" fontAlgn="base" hangingPunct="0">
              <a:lnSpc>
                <a:spcPct val="105000"/>
              </a:lnSpc>
              <a:spcBef>
                <a:spcPct val="15000"/>
              </a:spcBef>
              <a:spcAft>
                <a:spcPct val="0"/>
              </a:spcAft>
              <a:buClr>
                <a:srgbClr val="0066CC"/>
              </a:buClr>
              <a:buFont typeface="Wingdings 2" pitchFamily="18" charset="2"/>
              <a:defRPr b="1">
                <a:solidFill>
                  <a:schemeClr val="tx1"/>
                </a:solidFill>
                <a:latin typeface="Arial" pitchFamily="34" charset="0"/>
                <a:cs typeface="Ananim" pitchFamily="2" charset="-79"/>
              </a:defRPr>
            </a:lvl9pPr>
          </a:lstStyle>
          <a:p>
            <a:pPr eaLnBrk="1" hangingPunct="1"/>
            <a:r>
              <a:rPr lang="he-IL" sz="2400" b="0" dirty="0">
                <a:cs typeface="Arial" pitchFamily="34" charset="0"/>
              </a:rPr>
              <a:t>האם סכום החיסכון הפנסיוני שברשותך הוא...</a:t>
            </a:r>
            <a:endParaRPr lang="en-US" sz="2400" b="0" dirty="0">
              <a:cs typeface="Arial" pitchFamily="34" charset="0"/>
            </a:endParaRPr>
          </a:p>
        </p:txBody>
      </p:sp>
    </p:spTree>
    <p:extLst>
      <p:ext uri="{BB962C8B-B14F-4D97-AF65-F5344CB8AC3E}">
        <p14:creationId xmlns:p14="http://schemas.microsoft.com/office/powerpoint/2010/main" val="1340202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יצוב מותאם אישית">
  <a:themeElements>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מותאם אישית">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מותאם אישית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מותאם אישית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מותאם אישית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מותאם אישית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מותאם אישית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מותאם אישית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מותאם אישית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מותאם אישית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מותאם אישית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מותאם אישית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מותאם אישית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507</TotalTime>
  <Words>584</Words>
  <Application>Microsoft Office PowerPoint</Application>
  <PresentationFormat>On-screen Show (4:3)</PresentationFormat>
  <Paragraphs>124</Paragraphs>
  <Slides>15</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1_עיצוב מותאם אישית</vt:lpstr>
      <vt:lpstr>1_עיצוב ברירת מחדל</vt:lpstr>
      <vt:lpstr>תרשים</vt:lpstr>
      <vt:lpstr>PowerPoint Presentation</vt:lpstr>
      <vt:lpstr>חיסכון פנסיוני</vt:lpstr>
      <vt:lpstr>PowerPoint Presentation</vt:lpstr>
      <vt:lpstr>PowerPoint Presentation</vt:lpstr>
      <vt:lpstr>התארכות תוחלת החיים</vt:lpstr>
      <vt:lpstr>התארכות תוחלת החיים</vt:lpstr>
      <vt:lpstr>עצמאים בחיסכון הפנסיוני</vt:lpstr>
      <vt:lpstr>עצמאים בחיסכון הפנסיוני</vt:lpstr>
      <vt:lpstr>PowerPoint Presentation</vt:lpstr>
      <vt:lpstr>המידה שבה צריך לחייב גם את העצמאיים להפריש לחיסכון פנסיוני</vt:lpstr>
      <vt:lpstr>למה עצמאים לא חוסכים לפנסיה?</vt:lpstr>
      <vt:lpstr>האם להחיל פנסיה חובה על עצמאים?</vt:lpstr>
      <vt:lpstr>עקרונות פנסיה לעצמאים</vt:lpstr>
      <vt:lpstr>עקרונות פנסיה - המשך</vt:lpstr>
      <vt:lpstr>תודה על ההקשבה!</vt:lpstr>
    </vt:vector>
  </TitlesOfParts>
  <Company>Ozar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shassaf</dc:creator>
  <cp:lastModifiedBy>Moria Yolzari</cp:lastModifiedBy>
  <cp:revision>68</cp:revision>
  <cp:lastPrinted>2013-07-21T11:42:52Z</cp:lastPrinted>
  <dcterms:created xsi:type="dcterms:W3CDTF">2009-03-23T07:06:46Z</dcterms:created>
  <dcterms:modified xsi:type="dcterms:W3CDTF">2013-08-22T14:32:32Z</dcterms:modified>
</cp:coreProperties>
</file>